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2" r:id="rId6"/>
    <p:sldMasterId id="2147483713" r:id="rId7"/>
    <p:sldMasterId id="2147483714" r:id="rId8"/>
    <p:sldMasterId id="2147483715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</p:sldIdLst>
  <p:sldSz cy="6172200" cx="10972800"/>
  <p:notesSz cx="7010400" cy="9296400"/>
  <p:embeddedFontLst>
    <p:embeddedFont>
      <p:font typeface="Century Gothic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Taurean Dyer U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0CBB34D-BA47-49D7-80E4-C2AF8E3EE70D}">
  <a:tblStyle styleId="{B0CBB34D-BA47-49D7-80E4-C2AF8E3EE7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1EB719D-DE27-4DDC-BDF7-5CD85E8691D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F314F2D-593A-4CFE-911E-2F2E0EE2F1A0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7EC"/>
          </a:solidFill>
        </a:fill>
      </a:tcStyle>
    </a:wholeTbl>
    <a:band1H>
      <a:tcTxStyle/>
      <a:tcStyle>
        <a:fill>
          <a:solidFill>
            <a:srgbClr val="D1CAD8"/>
          </a:solidFill>
        </a:fill>
      </a:tcStyle>
    </a:band1H>
    <a:band2H>
      <a:tcTxStyle/>
    </a:band2H>
    <a:band1V>
      <a:tcTxStyle/>
      <a:tcStyle>
        <a:fill>
          <a:solidFill>
            <a:srgbClr val="D1CAD8"/>
          </a:solidFill>
        </a:fill>
      </a:tcStyle>
    </a:band1V>
    <a:band2V>
      <a:tcTxStyle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16" orient="horz"/>
        <p:guide pos="3050" orient="horz"/>
        <p:guide pos="3189" orient="horz"/>
        <p:guide pos="5455"/>
        <p:guide pos="975" orient="horz"/>
        <p:guide pos="345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3" Type="http://schemas.openxmlformats.org/officeDocument/2006/relationships/font" Target="fonts/CenturyGothic-boldItalic.fntdata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0" Type="http://schemas.openxmlformats.org/officeDocument/2006/relationships/font" Target="fonts/CenturyGothic-regular.fntdata"/><Relationship Id="rId82" Type="http://schemas.openxmlformats.org/officeDocument/2006/relationships/font" Target="fonts/CenturyGothic-italic.fntdata"/><Relationship Id="rId81" Type="http://schemas.openxmlformats.org/officeDocument/2006/relationships/font" Target="fonts/CenturyGothic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4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7-19T15:53:59.057">
    <p:pos x="6000" y="0"/>
    <p:text>+joshuap@nvidia.com should we get rid of this slide, as it is mostly a duplicate of the green bars above?
_Assigned to Joshua Patterson US_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0" type="dt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rect b="b" l="l" r="r" t="t"/>
              <a:pathLst>
                <a:path extrusionOk="0" h="139" w="144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rect b="b" l="l" r="r" t="t"/>
              <a:pathLst>
                <a:path extrusionOk="0" h="788" w="420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rect b="b" l="l" r="r" t="t"/>
              <a:pathLst>
                <a:path extrusionOk="0" h="1200" w="181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apids.ai/" TargetMode="External"/><Relationship Id="rId3" Type="http://schemas.openxmlformats.org/officeDocument/2006/relationships/hyperlink" Target="https://github.com/rapidsai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https://rapids.ai/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https://github.com/rapidsai</a:t>
            </a:r>
            <a:endParaRPr/>
          </a:p>
        </p:txBody>
      </p:sp>
      <p:sp>
        <p:nvSpPr>
          <p:cNvPr id="283" name="Google Shape;283;p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d47946afa_1_1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d47946afa_1_1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5d47946afa_1_11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d47946afa_2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5d47946afa_2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5d47946afa_2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8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d47946afa_1_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d47946afa_1_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5d47946afa_1_1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d47946afa_15_16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5d47946afa_15_16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5d47946afa_15_16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d47946afa_1_4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g5d47946afa_1_4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1" name="Google Shape;611;g5d47946afa_1_45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d47946afa_1_17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5d47946afa_1_17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9" name="Google Shape;619;g5d47946afa_1_17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d47946afa_12_8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5d47946afa_12_8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8" name="Google Shape;628;g5d47946afa_12_84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d47946afa_1_7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5d47946afa_1_7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8" name="Google Shape;648;g5d47946afa_1_72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d47946afa_4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5d47946afa_4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5d47946afa_4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d47946afa_15_14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5d47946afa_15_14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5d47946afa_15_14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1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2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d47946afa_15_20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5d47946afa_15_20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9" name="Google Shape;719;g5d47946afa_15_204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d47946afa_15_2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5d47946afa_15_21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2" name="Google Shape;732;g5d47946afa_15_216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p1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5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18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0" name="Google Shape;770;p18:notes"/>
          <p:cNvSpPr txBox="1"/>
          <p:nvPr>
            <p:ph idx="12" type="sldNum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d47946afa_15_19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5d47946afa_15_19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5d47946afa_15_19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2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2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2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2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p2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22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d47946afa_14_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5d47946afa_14_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g5d47946afa_14_6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2" name="Google Shape;832;p2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23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5" name="Google Shape;855;p2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24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5d47946afa_1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7" name="Google Shape;867;g5d47946afa_1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868" name="Google Shape;868;g5d47946afa_1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d47946afa_12_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g5d47946afa_12_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876" name="Google Shape;876;g5d47946afa_12_2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d47946afa_11_89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3" name="Google Shape;883;g5d47946afa_11_89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5d47946afa_11_89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2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25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2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p3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0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7" name="Google Shape;937;p3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iterations through our preprocessing, exploration, and training cycle could even take weeks! I’ve been on projects solving complex problems where months would pass before any valuable insight is gained- attributed almost entirely to computation time!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3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3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d47946afa_26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5d47946afa_26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6" name="Google Shape;976;p3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C++ Algorithms side, you'll find full machine learning algorithms such as classification &amp; regression, statistical inference, clustering, dimensionality reduction, timeseries forecasting, &amp; recommendations. We'll have cross validation very soon and much more. </a:t>
            </a:r>
            <a:endParaRPr/>
          </a:p>
        </p:txBody>
      </p:sp>
      <p:sp>
        <p:nvSpPr>
          <p:cNvPr id="977" name="Google Shape;977;p33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d47946afa_11_4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g5d47946afa_11_4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000" name="Google Shape;1000;g5d47946afa_11_4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5d47946afa_11_5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g5d47946afa_11_5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012" name="Google Shape;1012;g5d47946afa_11_5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d47946afa_12_1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g5d47946afa_12_1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24" name="Google Shape;1024;g5d47946afa_12_1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5d47946afa_11_37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32" name="Google Shape;1032;g5d47946afa_11_37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5d47946afa_11_37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39" name="Google Shape;1039;g5d47946afa_11_37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5d47946afa_12_3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46" name="Google Shape;1046;g5d47946afa_12_3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d47946afa_11_38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53" name="Google Shape;1053;g5d47946afa_11_38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5d47946afa_2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g5d47946afa_2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5d47946afa_20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dd25e3287_4_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dd25e3287_4_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d47946afa_20_2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d47946afa_20_2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g5d47946afa_20_2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d47946afa_20_3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g5d47946afa_20_3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47946afa_20_5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0" name="Google Shape;1120;g5d47946afa_20_5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g5d47946afa_20_5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5d47946afa_11_800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5d47946afa_11_80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4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4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d47946afa_32_3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5d47946afa_32_3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g5d47946afa_32_3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5d47946afa_20_10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76" name="Google Shape;1176;g5d47946afa_20_10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d47946afa_20_1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83" name="Google Shape;1183;g5d47946afa_20_1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d47946afa_20_1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90" name="Google Shape;1190;g5d47946afa_20_1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d47946afa_11_808:notes"/>
          <p:cNvSpPr txBox="1"/>
          <p:nvPr>
            <p:ph idx="1" type="body"/>
          </p:nvPr>
        </p:nvSpPr>
        <p:spPr>
          <a:xfrm>
            <a:off x="701675" y="4416425"/>
            <a:ext cx="5607000" cy="41832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g5d47946afa_11_80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d47946afa_11_6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5d47946afa_11_6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others were discovering this as each system had its own way of handling data.  You could use up to 80% of your compute in just copy and conversion</a:t>
            </a:r>
            <a:endParaRPr/>
          </a:p>
        </p:txBody>
      </p:sp>
      <p:sp>
        <p:nvSpPr>
          <p:cNvPr id="418" name="Google Shape;418;g5d47946afa_11_68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5d47946afa_11_105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5d47946afa_11_105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dd25e3287_4_3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211" name="Google Shape;1211;g5dd25e3287_4_3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5d47946afa_15_24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7" name="Google Shape;1217;g5d47946afa_15_24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5d47946afa_15_24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4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5dd25e3287_4_4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5dd25e3287_4_4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g5dd25e3287_4_4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5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5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5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p52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9" name="Google Shape;1269;p52:notes"/>
          <p:cNvSpPr txBox="1"/>
          <p:nvPr>
            <p:ph idx="12" type="sldNum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5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5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5" name="Google Shape;1305;p5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6" name="Google Shape;1306;p54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d47946afa_12_4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5d47946afa_12_4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9" name="Google Shape;429;g5d47946afa_12_42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47946afa_33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5d47946afa_33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9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6.png"/><Relationship Id="rId3" Type="http://schemas.openxmlformats.org/officeDocument/2006/relationships/image" Target="../media/image1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1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23337" y="5274260"/>
            <a:ext cx="9526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2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498348" y="447900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98348" y="11833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4242" r="0" t="4141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688" y="3219450"/>
            <a:ext cx="2200275" cy="47466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481661" y="5353031"/>
            <a:ext cx="9526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b="0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481661" y="4405220"/>
            <a:ext cx="95685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9867900" y="5829300"/>
            <a:ext cx="1104900" cy="34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 rotWithShape="1">
          <a:blip r:embed="rId2">
            <a:alphaModFix/>
          </a:blip>
          <a:srcRect b="0" l="4242" r="0" t="4141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746625"/>
            <a:ext cx="3455987" cy="7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168275" y="5775325"/>
            <a:ext cx="2762400" cy="2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/>
          <p:nvPr/>
        </p:nvSpPr>
        <p:spPr>
          <a:xfrm>
            <a:off x="9636125" y="5699125"/>
            <a:ext cx="1336800" cy="4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4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3584574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5"/>
          <p:cNvCxnSpPr/>
          <p:nvPr/>
        </p:nvCxnSpPr>
        <p:spPr>
          <a:xfrm>
            <a:off x="3584575" y="0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25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meline">
  <p:cSld name="Timelin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8"/>
          <p:cNvSpPr txBox="1"/>
          <p:nvPr>
            <p:ph type="title"/>
          </p:nvPr>
        </p:nvSpPr>
        <p:spPr>
          <a:xfrm>
            <a:off x="4080088" y="4127421"/>
            <a:ext cx="61071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875" y="909638"/>
            <a:ext cx="2559051" cy="228123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0"/>
          <p:cNvSpPr txBox="1"/>
          <p:nvPr>
            <p:ph type="title"/>
          </p:nvPr>
        </p:nvSpPr>
        <p:spPr>
          <a:xfrm>
            <a:off x="1553497" y="5352631"/>
            <a:ext cx="78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>
  <p:cSld name="DEMO Placehold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2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1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61960"/>
                </a:srgbClr>
              </a:gs>
              <a:gs pos="69000">
                <a:srgbClr val="000000">
                  <a:alpha val="76862"/>
                </a:srgbClr>
              </a:gs>
              <a:gs pos="100000">
                <a:srgbClr val="000000">
                  <a:alpha val="76862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5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51" name="Google Shape;15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7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6" name="Google Shape;166;p3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0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0" name="Google Shape;170;p4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1" name="Google Shape;171;p40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1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5" name="Google Shape;175;p4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6" name="Google Shape;176;p41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2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1" name="Google Shape;181;p42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1" cy="78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3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43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43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5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5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7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9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9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1">
  <p:cSld name="1_Title, Subtitle, and Conten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07" name="Google Shape;207;p50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208" name="Google Shape;208;p5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 1">
  <p:cSld name="1_BULLET_ICON_Title, Subtitle, and Conten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11" name="Google Shape;211;p5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212" name="Google Shape;212;p5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3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1" name="Google Shape;221;p5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5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8" name="Google Shape;228;p5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56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2" name="Google Shape;232;p5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3" name="Google Shape;233;p56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7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7" name="Google Shape;237;p5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8" name="Google Shape;238;p57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8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8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2" name="Google Shape;242;p58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3" name="Google Shape;243;p58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9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59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59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1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2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62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>
            <a:off x="92083" y="588993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64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66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270" name="Google Shape;27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6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1">
  <p:cSld name="1_Title, Subtitle, and Conten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74" name="Google Shape;274;p67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275" name="Google Shape;275;p6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 1">
  <p:cSld name="1_BULLET_ICON_Title, Subtitle, and Conten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78" name="Google Shape;278;p68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279" name="Google Shape;279;p6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1" y="5829880"/>
            <a:ext cx="10972800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0" y="5699915"/>
            <a:ext cx="10972800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6351" y="5602147"/>
            <a:ext cx="10972799" cy="570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0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0"/>
          <p:cNvSpPr txBox="1"/>
          <p:nvPr>
            <p:ph type="title"/>
          </p:nvPr>
        </p:nvSpPr>
        <p:spPr>
          <a:xfrm>
            <a:off x="441881" y="2381806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6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499743" y="7297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1"/>
          <p:cNvSpPr txBox="1"/>
          <p:nvPr/>
        </p:nvSpPr>
        <p:spPr>
          <a:xfrm>
            <a:off x="10148713" y="5960757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500063" y="730250"/>
            <a:ext cx="9972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517525" y="2001838"/>
            <a:ext cx="9948900" cy="3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6" name="Google Shape;76;p17"/>
          <p:cNvSpPr txBox="1"/>
          <p:nvPr/>
        </p:nvSpPr>
        <p:spPr>
          <a:xfrm>
            <a:off x="9748838" y="5857875"/>
            <a:ext cx="320700" cy="1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288588" y="5815013"/>
            <a:ext cx="476248" cy="23812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4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47" name="Google Shape;147;p34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52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52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7" name="Google Shape;217;p52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rapidsai/ucx-py" TargetMode="External"/><Relationship Id="rId4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Relationship Id="rId8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50.png"/><Relationship Id="rId8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98.png"/><Relationship Id="rId6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crail.incubator.apache.org/blog/2018/08/sql-p1.html" TargetMode="External"/><Relationship Id="rId4" Type="http://schemas.openxmlformats.org/officeDocument/2006/relationships/image" Target="../media/image10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1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106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7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blog.dask.org/2019/06/27/single-gpu-cupy-benchmarks" TargetMode="External"/><Relationship Id="rId4" Type="http://schemas.openxmlformats.org/officeDocument/2006/relationships/image" Target="../media/image7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Relationship Id="rId4" Type="http://schemas.openxmlformats.org/officeDocument/2006/relationships/image" Target="../media/image7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9.png"/><Relationship Id="rId4" Type="http://schemas.openxmlformats.org/officeDocument/2006/relationships/image" Target="../media/image66.png"/><Relationship Id="rId5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4.png"/><Relationship Id="rId4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4.png"/><Relationship Id="rId4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7.png"/><Relationship Id="rId4" Type="http://schemas.openxmlformats.org/officeDocument/2006/relationships/image" Target="../media/image8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comments" Target="../comments/comment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6.png"/><Relationship Id="rId4" Type="http://schemas.openxmlformats.org/officeDocument/2006/relationships/image" Target="../media/image103.png"/></Relationships>
</file>

<file path=ppt/slides/_rels/slide6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107.png"/><Relationship Id="rId5" Type="http://schemas.openxmlformats.org/officeDocument/2006/relationships/image" Target="../media/image78.png"/><Relationship Id="rId6" Type="http://schemas.openxmlformats.org/officeDocument/2006/relationships/image" Target="../media/image64.png"/><Relationship Id="rId7" Type="http://schemas.openxmlformats.org/officeDocument/2006/relationships/image" Target="../media/image82.png"/><Relationship Id="rId8" Type="http://schemas.openxmlformats.org/officeDocument/2006/relationships/image" Target="../media/image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4.png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hyperlink" Target="https://rapids.ai/documentation.html" TargetMode="External"/><Relationship Id="rId10" Type="http://schemas.openxmlformats.org/officeDocument/2006/relationships/hyperlink" Target="https://anaconda.org/rapidsai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ngc.nvidia.com/registry/nvidia-rapidsai-rapidsai" TargetMode="External"/><Relationship Id="rId4" Type="http://schemas.openxmlformats.org/officeDocument/2006/relationships/hyperlink" Target="https://hub.docker.com/r/rapidsai/rapidsai/" TargetMode="External"/><Relationship Id="rId9" Type="http://schemas.openxmlformats.org/officeDocument/2006/relationships/hyperlink" Target="https://github.com/rapidsai" TargetMode="External"/><Relationship Id="rId5" Type="http://schemas.openxmlformats.org/officeDocument/2006/relationships/image" Target="../media/image100.png"/><Relationship Id="rId6" Type="http://schemas.openxmlformats.org/officeDocument/2006/relationships/image" Target="../media/image97.png"/><Relationship Id="rId7" Type="http://schemas.openxmlformats.org/officeDocument/2006/relationships/image" Target="../media/image99.png"/><Relationship Id="rId8" Type="http://schemas.openxmlformats.org/officeDocument/2006/relationships/image" Target="../media/image10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6.png"/><Relationship Id="rId6" Type="http://schemas.openxmlformats.org/officeDocument/2006/relationships/image" Target="../media/image9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9"/>
          <p:cNvSpPr txBox="1"/>
          <p:nvPr>
            <p:ph idx="1" type="subTitle"/>
          </p:nvPr>
        </p:nvSpPr>
        <p:spPr>
          <a:xfrm>
            <a:off x="723337" y="5036368"/>
            <a:ext cx="95261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Joshua Patterson – GM, Data Science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86" name="Google Shape;286;p69"/>
          <p:cNvSpPr txBox="1"/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Platform Inside and Out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8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Core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9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531" name="Google Shape;531;p79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32" name="Google Shape;532;p79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9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CPU Memory</a:t>
            </a:r>
            <a:endParaRPr/>
          </a:p>
        </p:txBody>
      </p:sp>
      <p:sp>
        <p:nvSpPr>
          <p:cNvPr id="534" name="Google Shape;534;p79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535" name="Google Shape;535;p79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536" name="Google Shape;536;p79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537" name="Google Shape;537;p79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8" name="Google Shape;538;p79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9" name="Google Shape;539;p79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540" name="Google Shape;540;p79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NetworkX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541" name="Google Shape;541;p79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542" name="Google Shape;542;p79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Matplotlib/Seaborn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543" name="Google Shape;543;p79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44" name="Google Shape;544;p79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45" name="Google Shape;545;p79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46" name="Google Shape;546;p79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7" name="Google Shape;547;p7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Data Science Ecosystem</a:t>
            </a:r>
            <a:endParaRPr/>
          </a:p>
        </p:txBody>
      </p:sp>
      <p:sp>
        <p:nvSpPr>
          <p:cNvPr id="548" name="Google Shape;548;p79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 Python APIs</a:t>
            </a:r>
            <a:endParaRPr/>
          </a:p>
        </p:txBody>
      </p:sp>
      <p:sp>
        <p:nvSpPr>
          <p:cNvPr id="549" name="Google Shape;549;p79"/>
          <p:cNvSpPr/>
          <p:nvPr/>
        </p:nvSpPr>
        <p:spPr>
          <a:xfrm>
            <a:off x="654628" y="2865700"/>
            <a:ext cx="37437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0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556" name="Google Shape;556;p80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57" name="Google Shape;557;p80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80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559" name="Google Shape;559;p80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560" name="Google Shape;560;p80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561" name="Google Shape;561;p80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562" name="Google Shape;562;p80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3" name="Google Shape;563;p80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4" name="Google Shape;564;p80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565" name="Google Shape;565;p80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566" name="Google Shape;566;p80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567" name="Google Shape;567;p80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568" name="Google Shape;568;p80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69" name="Google Shape;569;p80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70" name="Google Shape;570;p80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571" name="Google Shape;571;p80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572" name="Google Shape;57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0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574" name="Google Shape;574;p80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575" name="Google Shape;575;p80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1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2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588" name="Google Shape;588;p82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89" name="Google Shape;589;p82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82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591" name="Google Shape;591;p82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592" name="Google Shape;592;p82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593" name="Google Shape;593;p82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594" name="Google Shape;594;p82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5" name="Google Shape;595;p82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6" name="Google Shape;596;p82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597" name="Google Shape;597;p82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598" name="Google Shape;598;p82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599" name="Google Shape;599;p82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00" name="Google Shape;600;p82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01" name="Google Shape;601;p82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02" name="Google Shape;602;p82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03" name="Google Shape;603;p82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04" name="Google Shape;60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2"/>
          <p:cNvSpPr txBox="1"/>
          <p:nvPr>
            <p:ph type="title"/>
          </p:nvPr>
        </p:nvSpPr>
        <p:spPr>
          <a:xfrm>
            <a:off x="498348" y="677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06" name="Google Shape;606;p82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Scaling RAPIDS with Dask</a:t>
            </a:r>
            <a:endParaRPr sz="2000"/>
          </a:p>
        </p:txBody>
      </p:sp>
      <p:sp>
        <p:nvSpPr>
          <p:cNvPr id="607" name="Google Shape;607;p82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3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Dask?</a:t>
            </a:r>
            <a:endParaRPr/>
          </a:p>
        </p:txBody>
      </p:sp>
      <p:pic>
        <p:nvPicPr>
          <p:cNvPr id="614" name="Google Shape;61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673398"/>
            <a:ext cx="2825391" cy="282539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83"/>
          <p:cNvSpPr/>
          <p:nvPr/>
        </p:nvSpPr>
        <p:spPr>
          <a:xfrm>
            <a:off x="2541100" y="1613475"/>
            <a:ext cx="80967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PyData Native</a:t>
            </a:r>
            <a:endParaRPr b="1" sz="1800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Built on top of NumPy, Pandas Scikit-Learn, etc. (easy to migrate)</a:t>
            </a:r>
            <a:endParaRPr b="0" i="0" sz="1800" u="none" cap="none" strike="noStrik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With the same APIs (easy to train)</a:t>
            </a:r>
            <a:endParaRPr b="0" i="0" sz="1800" u="none" cap="none" strike="noStrik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With the same developer community (well trusted)</a:t>
            </a:r>
            <a:endParaRPr b="0" i="0" sz="1800" u="none" cap="none" strike="noStrik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Scales</a:t>
            </a:r>
            <a:endParaRPr b="1" sz="1800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Easy to install and use on a laptop</a:t>
            </a:r>
            <a:endParaRPr b="0" i="0" sz="1800" u="none" cap="none" strike="noStrik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out to thousand-node clusters</a:t>
            </a:r>
            <a:endParaRPr b="0" i="0" sz="1800" u="none" cap="none" strike="noStrik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Popular</a:t>
            </a:r>
            <a:endParaRPr b="1" sz="1800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Most common parallelism framework today at PyData and SciPy conferences</a:t>
            </a:r>
            <a:endParaRPr b="0" i="0" sz="1800" u="none" cap="none" strike="noStrik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Deployable</a:t>
            </a:r>
            <a:endParaRPr b="1" sz="1800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HPC: SLURM, PBS, LSF, SGE</a:t>
            </a:r>
            <a:endParaRPr b="0" i="0" sz="1800" u="none" cap="none" strike="noStrik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Cloud: Kubernetes</a:t>
            </a:r>
            <a:endParaRPr b="0" i="0" sz="1800" u="none" cap="none" strike="noStrik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Hadoop/Spark: Yarn</a:t>
            </a:r>
            <a:endParaRPr b="0" i="0" sz="1800" u="none" cap="none" strike="noStrike">
              <a:solidFill>
                <a:srgbClr val="B3B3B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4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Why OpenUCX?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622" name="Google Shape;622;p84"/>
          <p:cNvSpPr txBox="1"/>
          <p:nvPr/>
        </p:nvSpPr>
        <p:spPr>
          <a:xfrm>
            <a:off x="498348" y="2230904"/>
            <a:ext cx="61605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TCP sockets are slow!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UCX provides uniform access to transports (TCP, InfiniBand, shared memory, NVLink)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bindings for UCX (ucx-py) in the works </a:t>
            </a:r>
            <a:r>
              <a:rPr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https://github.com/rapidsai/ucx-py</a:t>
            </a:r>
            <a:endParaRPr i="0" sz="1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Will provide best communication performance, to Dask 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</a:t>
            </a: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available hardware on nodes/cluster</a:t>
            </a:r>
            <a:endParaRPr/>
          </a:p>
        </p:txBody>
      </p:sp>
      <p:pic>
        <p:nvPicPr>
          <p:cNvPr id="623" name="Google Shape;623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8471" y="2033782"/>
            <a:ext cx="2732031" cy="274084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4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Bringing hardware accelerated communications to Dask</a:t>
            </a:r>
            <a:endParaRPr sz="2000"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5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up with RAPIDS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631" name="Google Shape;631;p85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85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5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4" name="Google Shape;634;p85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85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6" name="Google Shape;636;p85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5"/>
          <p:cNvPicPr preferRelativeResize="0"/>
          <p:nvPr/>
        </p:nvPicPr>
        <p:blipFill rotWithShape="1">
          <a:blip r:embed="rId4">
            <a:alphaModFix/>
          </a:blip>
          <a:srcRect b="20097" l="11646" r="12285" t="21413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9" name="Google Shape;639;p85"/>
          <p:cNvCxnSpPr/>
          <p:nvPr/>
        </p:nvCxnSpPr>
        <p:spPr>
          <a:xfrm flipH="1" rot="10800000">
            <a:off x="590000" y="1252287"/>
            <a:ext cx="9600" cy="43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0" name="Google Shape;640;p85"/>
          <p:cNvSpPr txBox="1"/>
          <p:nvPr/>
        </p:nvSpPr>
        <p:spPr>
          <a:xfrm rot="-5400000">
            <a:off x="-1476450" y="33315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b="0" i="0" sz="24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41" name="Google Shape;641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-logo.png" id="642" name="Google Shape;642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kit learn logo small.svg" id="643" name="Google Shape;643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umba logo" id="644" name="Google Shape;644;p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6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out with RAPIDS + Dask with OpenUCX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651" name="Google Shape;651;p86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6"/>
          <p:cNvSpPr/>
          <p:nvPr/>
        </p:nvSpPr>
        <p:spPr>
          <a:xfrm>
            <a:off x="5585664" y="1403125"/>
            <a:ext cx="47874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86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4" name="Google Shape;654;p86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86"/>
          <p:cNvSpPr/>
          <p:nvPr/>
        </p:nvSpPr>
        <p:spPr>
          <a:xfrm>
            <a:off x="5800921" y="222194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 single Node (DGX)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Or across a cluster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6" name="Google Shape;656;p86"/>
          <p:cNvSpPr/>
          <p:nvPr/>
        </p:nvSpPr>
        <p:spPr>
          <a:xfrm>
            <a:off x="5800921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+ Dask w</a:t>
            </a:r>
            <a:r>
              <a:rPr b="1" lang="en-US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ith</a:t>
            </a: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OpenUCX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7" name="Google Shape;657;p86"/>
          <p:cNvPicPr preferRelativeResize="0"/>
          <p:nvPr/>
        </p:nvPicPr>
        <p:blipFill rotWithShape="1">
          <a:blip r:embed="rId3">
            <a:alphaModFix/>
          </a:blip>
          <a:srcRect b="20097" l="11646" r="12285" t="21413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86"/>
          <p:cNvPicPr preferRelativeResize="0"/>
          <p:nvPr/>
        </p:nvPicPr>
        <p:blipFill rotWithShape="1">
          <a:blip r:embed="rId3">
            <a:alphaModFix/>
          </a:blip>
          <a:srcRect b="20097" l="11646" r="12285" t="21413"/>
          <a:stretch/>
        </p:blipFill>
        <p:spPr>
          <a:xfrm>
            <a:off x="8067837" y="151867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5788" y="2021725"/>
            <a:ext cx="1428750" cy="14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Google Shape;660;p86"/>
          <p:cNvCxnSpPr/>
          <p:nvPr/>
        </p:nvCxnSpPr>
        <p:spPr>
          <a:xfrm flipH="1" rot="10800000">
            <a:off x="590000" y="1252287"/>
            <a:ext cx="9600" cy="43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1" name="Google Shape;661;p86"/>
          <p:cNvCxnSpPr/>
          <p:nvPr/>
        </p:nvCxnSpPr>
        <p:spPr>
          <a:xfrm>
            <a:off x="587621" y="5611587"/>
            <a:ext cx="9909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2" name="Google Shape;662;p86"/>
          <p:cNvSpPr txBox="1"/>
          <p:nvPr/>
        </p:nvSpPr>
        <p:spPr>
          <a:xfrm rot="-5400000">
            <a:off x="-1476450" y="33315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b="0" i="0" sz="24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3" name="Google Shape;663;p86"/>
          <p:cNvSpPr txBox="1"/>
          <p:nvPr/>
        </p:nvSpPr>
        <p:spPr>
          <a:xfrm>
            <a:off x="3784050" y="5492613"/>
            <a:ext cx="349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out / Parallelize</a:t>
            </a:r>
            <a:endParaRPr b="0" i="0" sz="24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4" name="Google Shape;664;p86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86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6" name="Google Shape;666;p86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-logo.png" id="669" name="Google Shape;669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kit learn logo small.svg" id="670" name="Google Shape;670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umba logo" id="671" name="Google Shape;671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6"/>
          <p:cNvSpPr/>
          <p:nvPr/>
        </p:nvSpPr>
        <p:spPr>
          <a:xfrm>
            <a:off x="5585664" y="3605126"/>
            <a:ext cx="47874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86"/>
          <p:cNvSpPr/>
          <p:nvPr/>
        </p:nvSpPr>
        <p:spPr>
          <a:xfrm>
            <a:off x="5800911" y="4198575"/>
            <a:ext cx="2676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Multi-core and Distributed PyData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Dask Array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Dask DataFrame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Dask-ML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… -&gt; Dask Futures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4" name="Google Shape;674;p86"/>
          <p:cNvSpPr/>
          <p:nvPr/>
        </p:nvSpPr>
        <p:spPr>
          <a:xfrm>
            <a:off x="5800921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9788" y="38871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06050" y="2297257"/>
            <a:ext cx="930051" cy="933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7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cuDF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293" name="Google Shape;293;p70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294" name="Google Shape;294;p70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295" name="Google Shape;295;p70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6" name="Google Shape;296;p70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0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298" name="Google Shape;298;p70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299" name="Google Shape;299;p70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300" name="Google Shape;300;p70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301" name="Google Shape;301;p70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2" name="Google Shape;302;p70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3" name="Google Shape;303;p70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304" name="Google Shape;304;p70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305" name="Google Shape;305;p70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306" name="Google Shape;306;p70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307" name="Google Shape;307;p70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08" name="Google Shape;308;p70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09" name="Google Shape;309;p70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0" name="Google Shape;310;p70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11" name="Google Shape;31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70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8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88" name="Google Shape;688;p88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89" name="Google Shape;689;p88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8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91" name="Google Shape;691;p88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92" name="Google Shape;692;p88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93" name="Google Shape;693;p88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94" name="Google Shape;694;p88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" name="Google Shape;695;p88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6" name="Google Shape;696;p88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97" name="Google Shape;697;p88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98" name="Google Shape;698;p88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99" name="Google Shape;699;p88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700" name="Google Shape;700;p88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1" name="Google Shape;701;p88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2" name="Google Shape;702;p88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03" name="Google Shape;703;p88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704" name="Google Shape;70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706" name="Google Shape;706;p88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 Accelerated data wrangling and feature engineering</a:t>
            </a:r>
            <a:endParaRPr/>
          </a:p>
        </p:txBody>
      </p:sp>
      <p:sp>
        <p:nvSpPr>
          <p:cNvPr id="707" name="Google Shape;707;p88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9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GPU-Accelerated ETL</a:t>
            </a:r>
            <a:endParaRPr/>
          </a:p>
        </p:txBody>
      </p:sp>
      <p:sp>
        <p:nvSpPr>
          <p:cNvPr id="714" name="Google Shape;714;p89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average data scientist spends 90+% of their time in ETL as opposed to training models</a:t>
            </a:r>
            <a:endParaRPr/>
          </a:p>
        </p:txBody>
      </p:sp>
      <p:pic>
        <p:nvPicPr>
          <p:cNvPr id="715" name="Google Shape;715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307103"/>
            <a:ext cx="10160000" cy="333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0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722" name="Google Shape;722;p90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lib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s…</a:t>
            </a:r>
            <a:endParaRPr/>
          </a:p>
        </p:txBody>
      </p:sp>
      <p:sp>
        <p:nvSpPr>
          <p:cNvPr id="723" name="Google Shape;723;p90"/>
          <p:cNvSpPr/>
          <p:nvPr/>
        </p:nvSpPr>
        <p:spPr>
          <a:xfrm>
            <a:off x="0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C++ Library</a:t>
            </a:r>
            <a:endParaRPr/>
          </a:p>
        </p:txBody>
      </p:sp>
      <p:sp>
        <p:nvSpPr>
          <p:cNvPr id="724" name="Google Shape;724;p90"/>
          <p:cNvSpPr txBox="1"/>
          <p:nvPr>
            <p:ph idx="1" type="body"/>
          </p:nvPr>
        </p:nvSpPr>
        <p:spPr>
          <a:xfrm>
            <a:off x="3217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Low level library containing function implementations and C/C++ API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Importing/exporting Apache Arrow in GPU memory using CUDA IPC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kernels to perform element-wise math operations on GPU DataFrame columns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sort, join, groupby, reduction, etc. operations on GPU DataFrames</a:t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25" name="Google Shape;72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00" y="4191900"/>
            <a:ext cx="1497871" cy="11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444" y="4191901"/>
            <a:ext cx="1604556" cy="11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50" y="1838426"/>
            <a:ext cx="5096412" cy="20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617" y="4191900"/>
            <a:ext cx="989796" cy="11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1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735" name="Google Shape;735;p91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736" name="Google Shape;736;p91"/>
          <p:cNvSpPr/>
          <p:nvPr/>
        </p:nvSpPr>
        <p:spPr>
          <a:xfrm>
            <a:off x="5486398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b="1" lang="en-US" sz="1800"/>
              <a:t>Library</a:t>
            </a:r>
            <a:endParaRPr/>
          </a:p>
        </p:txBody>
      </p:sp>
      <p:sp>
        <p:nvSpPr>
          <p:cNvPr id="737" name="Google Shape;737;p91"/>
          <p:cNvSpPr txBox="1"/>
          <p:nvPr>
            <p:ph idx="1" type="body"/>
          </p:nvPr>
        </p:nvSpPr>
        <p:spPr>
          <a:xfrm>
            <a:off x="58081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 Python library for manipulating GPU DataFrames following the Pandas API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Python interface to CUDA C++ library with additional functionality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Creating GPU DataFrames from Numpy arrays, Pandas DataFrames, and PyArrow Tables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JIT compilation of User-Defined Functions (UDFs) using Numba</a:t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738" name="Google Shape;738;p91"/>
          <p:cNvGrpSpPr/>
          <p:nvPr/>
        </p:nvGrpSpPr>
        <p:grpSpPr>
          <a:xfrm>
            <a:off x="152400" y="2242838"/>
            <a:ext cx="5655751" cy="3543924"/>
            <a:chOff x="152400" y="1708925"/>
            <a:chExt cx="5655751" cy="3543924"/>
          </a:xfrm>
        </p:grpSpPr>
        <p:pic>
          <p:nvPicPr>
            <p:cNvPr id="739" name="Google Shape;739;p91"/>
            <p:cNvPicPr preferRelativeResize="0"/>
            <p:nvPr/>
          </p:nvPicPr>
          <p:blipFill rotWithShape="1">
            <a:blip r:embed="rId3">
              <a:alphaModFix/>
            </a:blip>
            <a:srcRect b="44610" l="0" r="0" t="0"/>
            <a:stretch/>
          </p:blipFill>
          <p:spPr>
            <a:xfrm>
              <a:off x="152400" y="1708925"/>
              <a:ext cx="5655751" cy="229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91"/>
            <p:cNvPicPr preferRelativeResize="0"/>
            <p:nvPr/>
          </p:nvPicPr>
          <p:blipFill rotWithShape="1">
            <a:blip r:embed="rId4">
              <a:alphaModFix/>
            </a:blip>
            <a:srcRect b="0" l="0" r="0" t="69976"/>
            <a:stretch/>
          </p:blipFill>
          <p:spPr>
            <a:xfrm>
              <a:off x="152400" y="4007098"/>
              <a:ext cx="5655751" cy="1245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2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747" name="Google Shape;747;p92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48" name="Google Shape;748;p92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92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750" name="Google Shape;750;p92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751" name="Google Shape;751;p92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752" name="Google Shape;752;p92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753" name="Google Shape;753;p92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54" name="Google Shape;754;p92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5" name="Google Shape;755;p92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756" name="Google Shape;756;p92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757" name="Google Shape;757;p92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758" name="Google Shape;758;p92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759" name="Google Shape;759;p92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0" name="Google Shape;760;p92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1" name="Google Shape;761;p92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762" name="Google Shape;762;p92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763" name="Google Shape;76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2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765" name="Google Shape;765;p92"/>
          <p:cNvSpPr txBox="1"/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766" name="Google Shape;766;p92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 not the end of the story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3"/>
          <p:cNvSpPr txBox="1"/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773" name="Google Shape;773;p93"/>
          <p:cNvSpPr txBox="1"/>
          <p:nvPr>
            <p:ph idx="4294967295" type="body"/>
          </p:nvPr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Support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4" name="Google Shape;774;p93"/>
          <p:cNvSpPr/>
          <p:nvPr/>
        </p:nvSpPr>
        <p:spPr>
          <a:xfrm>
            <a:off x="498355" y="2170400"/>
            <a:ext cx="48099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v0.8 String Support: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Regular Expressions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Element-wise operations</a:t>
            </a:r>
            <a:endParaRPr/>
          </a:p>
          <a:p>
            <a:pPr indent="-285750" lvl="2" marL="12001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Split, Find, Extract, Cat, Typecasting, etc…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GroupBys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0"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Joins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Future v0.9+ String Support:</a:t>
            </a:r>
            <a:endParaRPr b="0" i="0" sz="1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Combining cuStrings into libcudf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Extensive performance optimization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More Pandas String API compatibility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Improved Categorical column support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75" name="Google Shape;775;p93"/>
          <p:cNvPicPr preferRelativeResize="0"/>
          <p:nvPr/>
        </p:nvPicPr>
        <p:blipFill rotWithShape="1">
          <a:blip r:embed="rId3">
            <a:alphaModFix/>
          </a:blip>
          <a:srcRect b="2147" l="1319" r="6151" t="1637"/>
          <a:stretch/>
        </p:blipFill>
        <p:spPr>
          <a:xfrm>
            <a:off x="5488000" y="2307348"/>
            <a:ext cx="4986449" cy="3419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Extraction is the Cornerstone of ETL</a:t>
            </a:r>
            <a:endParaRPr/>
          </a:p>
        </p:txBody>
      </p:sp>
      <p:sp>
        <p:nvSpPr>
          <p:cNvPr id="782" name="Google Shape;782;p9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cuIO is born</a:t>
            </a:r>
            <a:endParaRPr/>
          </a:p>
        </p:txBody>
      </p:sp>
      <p:sp>
        <p:nvSpPr>
          <p:cNvPr id="783" name="Google Shape;783;p94"/>
          <p:cNvSpPr txBox="1"/>
          <p:nvPr>
            <p:ph idx="1" type="body"/>
          </p:nvPr>
        </p:nvSpPr>
        <p:spPr>
          <a:xfrm>
            <a:off x="516750" y="1850465"/>
            <a:ext cx="4842900" cy="3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Follows the APIs of Pandas and provide &gt;10x speedup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CSV Reader - v0.2, CSV Writer v0.8</a:t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Parquet Reader – v0.7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ORC Reader – v0.7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JSON Reader - v0.8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Avro Reader - v0.9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HDF5 Reader - v0.10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Key is GPU-accelerating both parsing and decompression wherever possible</a:t>
            </a:r>
            <a:endParaRPr sz="1600"/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84" name="Google Shape;784;p94"/>
          <p:cNvSpPr/>
          <p:nvPr/>
        </p:nvSpPr>
        <p:spPr>
          <a:xfrm>
            <a:off x="544654" y="5434774"/>
            <a:ext cx="9955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Source: </a:t>
            </a:r>
            <a:r>
              <a:rPr i="1" lang="en-US" sz="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Apache Crail blog: </a:t>
            </a:r>
            <a:r>
              <a:rPr i="1" lang="en-US" sz="800" u="sng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SQL Performance: Part 1 - Input File Formats</a:t>
            </a:r>
            <a:endParaRPr i="1" sz="8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85" name="Google Shape;785;p94"/>
          <p:cNvPicPr preferRelativeResize="0"/>
          <p:nvPr/>
        </p:nvPicPr>
        <p:blipFill rotWithShape="1">
          <a:blip r:embed="rId4">
            <a:alphaModFix/>
          </a:blip>
          <a:srcRect b="0" l="4030" r="-4030" t="0"/>
          <a:stretch/>
        </p:blipFill>
        <p:spPr>
          <a:xfrm>
            <a:off x="5030925" y="1850475"/>
            <a:ext cx="5941876" cy="315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5"/>
          <p:cNvSpPr txBox="1"/>
          <p:nvPr>
            <p:ph type="title"/>
          </p:nvPr>
        </p:nvSpPr>
        <p:spPr>
          <a:xfrm>
            <a:off x="0" y="2399130"/>
            <a:ext cx="10972800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is not just DataFrames!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6" name="Google Shape;796;p96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797" name="Google Shape;797;p96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96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799" name="Google Shape;799;p96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00" name="Google Shape;800;p96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01" name="Google Shape;801;p96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02" name="Google Shape;802;p96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3" name="Google Shape;803;p96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4" name="Google Shape;804;p96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05" name="Google Shape;805;p96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06" name="Google Shape;806;p96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07" name="Google Shape;807;p96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08" name="Google Shape;80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810" name="Google Shape;810;p96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bridges into the array ecosystem</a:t>
            </a:r>
            <a:endParaRPr sz="2000"/>
          </a:p>
        </p:txBody>
      </p:sp>
      <p:sp>
        <p:nvSpPr>
          <p:cNvPr id="811" name="Google Shape;811;p96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12" name="Google Shape;812;p96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813" name="Google Shape;813;p96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14" name="Google Shape;814;p96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15" name="Google Shape;815;p96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16" name="Google Shape;816;p96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823" name="Google Shape;823;p97"/>
          <p:cNvSpPr txBox="1"/>
          <p:nvPr>
            <p:ph idx="2" type="body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__cuda_array_interface__</a:t>
            </a:r>
            <a:endParaRPr/>
          </a:p>
        </p:txBody>
      </p:sp>
      <p:pic>
        <p:nvPicPr>
          <p:cNvPr id="824" name="Google Shape;824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7082" y="2219131"/>
            <a:ext cx="1607370" cy="161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0804" y="5086671"/>
            <a:ext cx="4022608" cy="8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351" y="2909228"/>
            <a:ext cx="3175000" cy="10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6635" y="4559749"/>
            <a:ext cx="3057692" cy="1308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5308" y="1735603"/>
            <a:ext cx="2857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97"/>
          <p:cNvSpPr txBox="1"/>
          <p:nvPr/>
        </p:nvSpPr>
        <p:spPr>
          <a:xfrm>
            <a:off x="7023375" y="1775275"/>
            <a:ext cx="17442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b="1"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7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319" name="Google Shape;319;p7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320" name="Google Shape;320;p71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321" name="Google Shape;321;p71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22" name="Google Shape;322;p71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23" name="Google Shape;323;p71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24" name="Google Shape;324;p71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25" name="Google Shape;325;p71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26" name="Google Shape;326;p71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27" name="Google Shape;327;p71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28" name="Google Shape;328;p71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29" name="Google Shape;329;p71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30" name="Google Shape;330;p71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31" name="Google Shape;331;p71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32" name="Google Shape;332;p71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33" name="Google Shape;333;p71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34" name="Google Shape;334;p71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35" name="Google Shape;335;p71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36" name="Google Shape;336;p71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37" name="Google Shape;337;p71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38" name="Google Shape;338;p71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39" name="Google Shape;339;p71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40" name="Google Shape;340;p71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41" name="Google Shape;341;p71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cxnSp>
        <p:nvCxnSpPr>
          <p:cNvPr id="342" name="Google Shape;342;p71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fmla="val -1332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3" name="Google Shape;343;p71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fmla="val -1660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4" name="Google Shape;344;p71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5" name="Google Shape;345;p71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71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347" name="Google Shape;347;p71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836" name="Google Shape;836;p98"/>
          <p:cNvSpPr txBox="1"/>
          <p:nvPr>
            <p:ph idx="2" type="body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chemeClr val="accent3"/>
                </a:solidFill>
              </a:rPr>
              <a:t>__cuda_array_interface__</a:t>
            </a:r>
            <a:endParaRPr/>
          </a:p>
        </p:txBody>
      </p:sp>
      <p:pic>
        <p:nvPicPr>
          <p:cNvPr id="837" name="Google Shape;83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4549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5977" y="3170636"/>
            <a:ext cx="2194875" cy="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4419" y="3070912"/>
            <a:ext cx="2375116" cy="118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3" name="Google Shape;843;p98"/>
          <p:cNvCxnSpPr/>
          <p:nvPr/>
        </p:nvCxnSpPr>
        <p:spPr>
          <a:xfrm>
            <a:off x="7023370" y="3501957"/>
            <a:ext cx="1391056" cy="0"/>
          </a:xfrm>
          <a:prstGeom prst="straightConnector1">
            <a:avLst/>
          </a:prstGeom>
          <a:noFill/>
          <a:ln cap="flat" cmpd="sng" w="38100">
            <a:solidFill>
              <a:srgbClr val="FED17D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44" name="Google Shape;844;p98"/>
          <p:cNvCxnSpPr/>
          <p:nvPr/>
        </p:nvCxnSpPr>
        <p:spPr>
          <a:xfrm>
            <a:off x="6332706" y="4387174"/>
            <a:ext cx="496829" cy="486383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45" name="Google Shape;845;p98"/>
          <p:cNvCxnSpPr/>
          <p:nvPr/>
        </p:nvCxnSpPr>
        <p:spPr>
          <a:xfrm flipH="1" rot="10800000">
            <a:off x="4747098" y="4433571"/>
            <a:ext cx="451342" cy="563008"/>
          </a:xfrm>
          <a:prstGeom prst="straightConnector1">
            <a:avLst/>
          </a:prstGeom>
          <a:noFill/>
          <a:ln cap="flat" cmpd="sng" w="38100">
            <a:solidFill>
              <a:srgbClr val="FED17D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46" name="Google Shape;846;p98"/>
          <p:cNvCxnSpPr/>
          <p:nvPr/>
        </p:nvCxnSpPr>
        <p:spPr>
          <a:xfrm>
            <a:off x="3473186" y="3483100"/>
            <a:ext cx="748905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47" name="Google Shape;847;p98"/>
          <p:cNvCxnSpPr/>
          <p:nvPr/>
        </p:nvCxnSpPr>
        <p:spPr>
          <a:xfrm flipH="1" rot="10800000">
            <a:off x="5017684" y="4433571"/>
            <a:ext cx="451342" cy="563008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48" name="Google Shape;848;p98"/>
          <p:cNvCxnSpPr/>
          <p:nvPr/>
        </p:nvCxnSpPr>
        <p:spPr>
          <a:xfrm>
            <a:off x="6062120" y="4420114"/>
            <a:ext cx="496829" cy="486383"/>
          </a:xfrm>
          <a:prstGeom prst="straightConnector1">
            <a:avLst/>
          </a:prstGeom>
          <a:noFill/>
          <a:ln cap="flat" cmpd="sng" w="38100">
            <a:solidFill>
              <a:srgbClr val="FED17D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49" name="Google Shape;849;p98"/>
          <p:cNvCxnSpPr/>
          <p:nvPr/>
        </p:nvCxnSpPr>
        <p:spPr>
          <a:xfrm>
            <a:off x="5017681" y="2422949"/>
            <a:ext cx="496800" cy="486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50" name="Google Shape;850;p98"/>
          <p:cNvCxnSpPr/>
          <p:nvPr/>
        </p:nvCxnSpPr>
        <p:spPr>
          <a:xfrm>
            <a:off x="4747095" y="2455889"/>
            <a:ext cx="496800" cy="486300"/>
          </a:xfrm>
          <a:prstGeom prst="straightConnector1">
            <a:avLst/>
          </a:prstGeom>
          <a:noFill/>
          <a:ln cap="flat" cmpd="sng" w="38100">
            <a:solidFill>
              <a:srgbClr val="FED17D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851" name="Google Shape;851;p98"/>
          <p:cNvSpPr txBox="1"/>
          <p:nvPr/>
        </p:nvSpPr>
        <p:spPr>
          <a:xfrm>
            <a:off x="68295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b="1"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52" name="Google Shape;852;p98"/>
          <p:cNvCxnSpPr/>
          <p:nvPr/>
        </p:nvCxnSpPr>
        <p:spPr>
          <a:xfrm flipH="1" rot="10800000">
            <a:off x="6829886" y="2417504"/>
            <a:ext cx="451200" cy="563100"/>
          </a:xfrm>
          <a:prstGeom prst="straightConnector1">
            <a:avLst/>
          </a:prstGeom>
          <a:noFill/>
          <a:ln cap="flat" cmpd="sng" w="38100">
            <a:solidFill>
              <a:srgbClr val="FED17D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99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859" name="Google Shape;859;p99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CUDA Python arrays</a:t>
            </a:r>
            <a:endParaRPr/>
          </a:p>
        </p:txBody>
      </p:sp>
      <p:pic>
        <p:nvPicPr>
          <p:cNvPr id="860" name="Google Shape;860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526" y="2038240"/>
            <a:ext cx="2497051" cy="106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862" y="2277151"/>
            <a:ext cx="2819961" cy="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0980" y="1914800"/>
            <a:ext cx="1310157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086" y="3552819"/>
            <a:ext cx="44069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99"/>
          <p:cNvSpPr/>
          <p:nvPr/>
        </p:nvSpPr>
        <p:spPr>
          <a:xfrm>
            <a:off x="5114441" y="4108354"/>
            <a:ext cx="5486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NumPy to distributed clusters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Used in climate science, imaging, HPC analysis up to 100TB size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seamlessly accelerated with GPUs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Benchmark: single-GPU CuPy vs NumPy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871" name="Google Shape;871;p100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/>
              <a:t>More details: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https://blog.dask.org/2019/06/27/single-gpu-cupy-benchmarks</a:t>
            </a:r>
            <a:endParaRPr/>
          </a:p>
        </p:txBody>
      </p:sp>
      <p:pic>
        <p:nvPicPr>
          <p:cNvPr id="872" name="Google Shape;872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8050" y="1281874"/>
            <a:ext cx="8128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SVD Benchmark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879" name="Google Shape;87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7" y="1919852"/>
            <a:ext cx="7131956" cy="3901983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0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CuPy Doing Complex Workflows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6" name="Google Shape;886;p102"/>
          <p:cNvGraphicFramePr/>
          <p:nvPr/>
        </p:nvGraphicFramePr>
        <p:xfrm>
          <a:off x="960325" y="21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{B0CBB34D-BA47-49D7-80E4-C2AF8E3EE70D}</a:tableStyleId>
              </a:tblPr>
              <a:tblGrid>
                <a:gridCol w="1658325"/>
                <a:gridCol w="1010075"/>
              </a:tblGrid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Architecture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Single CPU Core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2hr 39min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Forty CPU Cores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11min 30s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One GPU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1min 37s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Eight GPUs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887" name="Google Shape;887;p10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Also…Achievement Unlocked: </a:t>
            </a:r>
            <a:endParaRPr/>
          </a:p>
        </p:txBody>
      </p:sp>
      <p:sp>
        <p:nvSpPr>
          <p:cNvPr id="888" name="Google Shape;888;p10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Petabyte Scale Data Analytics with Dask and CuPy</a:t>
            </a:r>
            <a:endParaRPr/>
          </a:p>
        </p:txBody>
      </p:sp>
      <p:pic>
        <p:nvPicPr>
          <p:cNvPr id="889" name="Google Shape;88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0393" y="1944817"/>
            <a:ext cx="4461120" cy="1774628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02"/>
          <p:cNvSpPr/>
          <p:nvPr/>
        </p:nvSpPr>
        <p:spPr>
          <a:xfrm>
            <a:off x="6487268" y="3868829"/>
            <a:ext cx="3735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 configuration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20x GCP instances, each instance has: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1 VM socket (Intel Xeon CPU @ 2.30GHz), 2-core, 2 threads/core, 132GB mem, GbE ethernet, 950 GB disk</a:t>
            </a:r>
            <a:endParaRPr b="1"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4x NVIDIA Tesla P100-16GB-PCIe (total GPU DRAM across nodes 1.22 TB)</a:t>
            </a:r>
            <a:endParaRPr b="1"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Ubuntu 18.04, RAPIDS 0.5.1, Dask=1.1.1, Dask-Distributed=1.1.1, CuPY=5.2.0, CUDA 10.0.130</a:t>
            </a:r>
            <a:endParaRPr b="1" i="0" sz="1200" u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1" name="Google Shape;891;p102"/>
          <p:cNvSpPr/>
          <p:nvPr/>
        </p:nvSpPr>
        <p:spPr>
          <a:xfrm>
            <a:off x="3970308" y="3086100"/>
            <a:ext cx="2140200" cy="9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02"/>
          <p:cNvSpPr txBox="1"/>
          <p:nvPr/>
        </p:nvSpPr>
        <p:spPr>
          <a:xfrm>
            <a:off x="699883" y="4999807"/>
            <a:ext cx="3189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https://blog.dask.org/2019/01/03/dask-array-gpus-first-steps</a:t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3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899" name="Google Shape;899;p103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More Dask Awesomeness from RAPIDS</a:t>
            </a:r>
            <a:endParaRPr/>
          </a:p>
        </p:txBody>
      </p:sp>
      <p:sp>
        <p:nvSpPr>
          <p:cNvPr id="900" name="Google Shape;900;p103"/>
          <p:cNvSpPr/>
          <p:nvPr/>
        </p:nvSpPr>
        <p:spPr>
          <a:xfrm>
            <a:off x="1232251" y="4912667"/>
            <a:ext cx="3440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https://youtu.be/gV0cykgsTPM</a:t>
            </a:r>
            <a:endParaRPr/>
          </a:p>
        </p:txBody>
      </p:sp>
      <p:sp>
        <p:nvSpPr>
          <p:cNvPr id="901" name="Google Shape;901;p103"/>
          <p:cNvSpPr/>
          <p:nvPr/>
        </p:nvSpPr>
        <p:spPr>
          <a:xfrm>
            <a:off x="6426823" y="4912667"/>
            <a:ext cx="3428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https://youtu.be/R5CiXti_MWo</a:t>
            </a:r>
            <a:endParaRPr/>
          </a:p>
        </p:txBody>
      </p:sp>
      <p:pic>
        <p:nvPicPr>
          <p:cNvPr id="902" name="Google Shape;90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719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152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4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4" name="Google Shape;914;p105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15" name="Google Shape;915;p105"/>
          <p:cNvSpPr/>
          <p:nvPr/>
        </p:nvSpPr>
        <p:spPr>
          <a:xfrm rot="5400000">
            <a:off x="5257800" y="-1585690"/>
            <a:ext cx="457200" cy="704088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05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917" name="Google Shape;917;p105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918" name="Google Shape;918;p105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919" name="Google Shape;919;p105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920" name="Google Shape;920;p105"/>
          <p:cNvCxnSpPr/>
          <p:nvPr/>
        </p:nvCxnSpPr>
        <p:spPr>
          <a:xfrm>
            <a:off x="3505019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1" name="Google Shape;921;p105"/>
          <p:cNvCxnSpPr/>
          <p:nvPr/>
        </p:nvCxnSpPr>
        <p:spPr>
          <a:xfrm>
            <a:off x="6898108" y="2517152"/>
            <a:ext cx="50292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2" name="Google Shape;922;p105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23" name="Google Shape;923;p105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24" name="Google Shape;924;p105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25" name="Google Shape;925;p105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926" name="Google Shape;92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05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928" name="Google Shape;928;p105"/>
          <p:cNvSpPr txBox="1"/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929" name="Google Shape;929;p105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models more problems</a:t>
            </a:r>
            <a:endParaRPr/>
          </a:p>
        </p:txBody>
      </p:sp>
      <p:sp>
        <p:nvSpPr>
          <p:cNvPr id="930" name="Google Shape;930;p10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931" name="Google Shape;931;p10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932" name="Google Shape;932;p10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933" name="Google Shape;933;p10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934" name="Google Shape;934;p10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0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endParaRPr/>
          </a:p>
        </p:txBody>
      </p:sp>
      <p:sp>
        <p:nvSpPr>
          <p:cNvPr id="941" name="Google Shape;941;p10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 sizes continue to grow</a:t>
            </a:r>
            <a:endParaRPr/>
          </a:p>
        </p:txBody>
      </p:sp>
      <p:pic>
        <p:nvPicPr>
          <p:cNvPr descr="A close up of a map&#10;&#10;Description generated with high confidence" id="942" name="Google Shape;942;p106"/>
          <p:cNvPicPr preferRelativeResize="0"/>
          <p:nvPr/>
        </p:nvPicPr>
        <p:blipFill rotWithShape="1">
          <a:blip r:embed="rId3">
            <a:alphaModFix/>
          </a:blip>
          <a:srcRect b="-1339" l="0" r="0" t="0"/>
          <a:stretch/>
        </p:blipFill>
        <p:spPr>
          <a:xfrm>
            <a:off x="2369740" y="2216833"/>
            <a:ext cx="6440893" cy="34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06"/>
          <p:cNvSpPr txBox="1"/>
          <p:nvPr/>
        </p:nvSpPr>
        <p:spPr>
          <a:xfrm>
            <a:off x="4291873" y="2646277"/>
            <a:ext cx="2596625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Histograms / Distributions</a:t>
            </a:r>
            <a:endParaRPr/>
          </a:p>
        </p:txBody>
      </p:sp>
      <p:sp>
        <p:nvSpPr>
          <p:cNvPr id="944" name="Google Shape;944;p106"/>
          <p:cNvSpPr txBox="1"/>
          <p:nvPr/>
        </p:nvSpPr>
        <p:spPr>
          <a:xfrm>
            <a:off x="4466079" y="3278907"/>
            <a:ext cx="2248211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Dimension Reduction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Selection</a:t>
            </a:r>
            <a:endParaRPr/>
          </a:p>
        </p:txBody>
      </p:sp>
      <p:sp>
        <p:nvSpPr>
          <p:cNvPr id="945" name="Google Shape;945;p106"/>
          <p:cNvSpPr txBox="1"/>
          <p:nvPr/>
        </p:nvSpPr>
        <p:spPr>
          <a:xfrm>
            <a:off x="4831612" y="4143708"/>
            <a:ext cx="1497003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Outliers</a:t>
            </a:r>
            <a:endParaRPr/>
          </a:p>
        </p:txBody>
      </p:sp>
      <p:sp>
        <p:nvSpPr>
          <p:cNvPr id="946" name="Google Shape;946;p106"/>
          <p:cNvSpPr txBox="1"/>
          <p:nvPr/>
        </p:nvSpPr>
        <p:spPr>
          <a:xfrm>
            <a:off x="5117685" y="4937543"/>
            <a:ext cx="944997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Sampling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7" name="Google Shape;947;p106"/>
          <p:cNvSpPr txBox="1"/>
          <p:nvPr/>
        </p:nvSpPr>
        <p:spPr>
          <a:xfrm>
            <a:off x="4533135" y="1952484"/>
            <a:ext cx="2114096" cy="318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Massive Dataset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8" name="Google Shape;948;p106"/>
          <p:cNvSpPr txBox="1"/>
          <p:nvPr/>
        </p:nvSpPr>
        <p:spPr>
          <a:xfrm>
            <a:off x="569739" y="3011681"/>
            <a:ext cx="3079920" cy="567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to start with as much data as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and explore / preprocess to scale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performance needs.</a:t>
            </a:r>
            <a:endParaRPr/>
          </a:p>
        </p:txBody>
      </p:sp>
      <p:pic>
        <p:nvPicPr>
          <p:cNvPr descr="Line Arrow: Rotate right" id="949" name="Google Shape;949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7168" y="3253557"/>
            <a:ext cx="1525304" cy="1525304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06"/>
          <p:cNvSpPr txBox="1"/>
          <p:nvPr/>
        </p:nvSpPr>
        <p:spPr>
          <a:xfrm>
            <a:off x="7262146" y="4436199"/>
            <a:ext cx="2821654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Iterate. Cross Validate &amp; Grid Search.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1" name="Google Shape;951;p106"/>
          <p:cNvSpPr txBox="1"/>
          <p:nvPr/>
        </p:nvSpPr>
        <p:spPr>
          <a:xfrm>
            <a:off x="7331709" y="4682070"/>
            <a:ext cx="1736967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 some more.</a:t>
            </a:r>
            <a:endParaRPr/>
          </a:p>
        </p:txBody>
      </p:sp>
      <p:sp>
        <p:nvSpPr>
          <p:cNvPr id="952" name="Google Shape;952;p106"/>
          <p:cNvSpPr txBox="1"/>
          <p:nvPr/>
        </p:nvSpPr>
        <p:spPr>
          <a:xfrm>
            <a:off x="3753442" y="5550279"/>
            <a:ext cx="3673481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Meet reasonable speed vs accuracy tradeoff</a:t>
            </a:r>
            <a:endParaRPr/>
          </a:p>
        </p:txBody>
      </p:sp>
      <p:sp>
        <p:nvSpPr>
          <p:cNvPr id="953" name="Google Shape;953;p106"/>
          <p:cNvSpPr txBox="1"/>
          <p:nvPr/>
        </p:nvSpPr>
        <p:spPr>
          <a:xfrm>
            <a:off x="2632292" y="4819819"/>
            <a:ext cx="1271797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Hours? Days?</a:t>
            </a:r>
            <a:endParaRPr b="0" i="0" sz="1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54" name="Google Shape;954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7109" y="3732419"/>
            <a:ext cx="706430" cy="7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06"/>
          <p:cNvSpPr/>
          <p:nvPr/>
        </p:nvSpPr>
        <p:spPr>
          <a:xfrm>
            <a:off x="2482561" y="3790208"/>
            <a:ext cx="1328612" cy="92716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Technology Stack</a:t>
            </a:r>
            <a:endParaRPr/>
          </a:p>
        </p:txBody>
      </p:sp>
      <p:grpSp>
        <p:nvGrpSpPr>
          <p:cNvPr id="961" name="Google Shape;961;p107"/>
          <p:cNvGrpSpPr/>
          <p:nvPr/>
        </p:nvGrpSpPr>
        <p:grpSpPr>
          <a:xfrm>
            <a:off x="953911" y="1685772"/>
            <a:ext cx="5046134" cy="3710317"/>
            <a:chOff x="3465688" y="2035727"/>
            <a:chExt cx="3544712" cy="2272465"/>
          </a:xfrm>
        </p:grpSpPr>
        <p:sp>
          <p:nvSpPr>
            <p:cNvPr id="962" name="Google Shape;962;p107"/>
            <p:cNvSpPr/>
            <p:nvPr/>
          </p:nvSpPr>
          <p:spPr>
            <a:xfrm>
              <a:off x="3465688" y="2035727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3" name="Google Shape;963;p107"/>
            <p:cNvSpPr/>
            <p:nvPr/>
          </p:nvSpPr>
          <p:spPr>
            <a:xfrm>
              <a:off x="3465688" y="2427003"/>
              <a:ext cx="3544712" cy="316089"/>
            </a:xfrm>
            <a:prstGeom prst="rect">
              <a:avLst/>
            </a:prstGeom>
            <a:solidFill>
              <a:srgbClr val="EB89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4" name="Google Shape;964;p107"/>
            <p:cNvSpPr/>
            <p:nvPr/>
          </p:nvSpPr>
          <p:spPr>
            <a:xfrm>
              <a:off x="3465688" y="2818279"/>
              <a:ext cx="3544712" cy="316089"/>
            </a:xfrm>
            <a:prstGeom prst="rect">
              <a:avLst/>
            </a:prstGeom>
            <a:solidFill>
              <a:srgbClr val="A946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Algorithms</a:t>
              </a:r>
              <a:endParaRPr/>
            </a:p>
          </p:txBody>
        </p:sp>
        <p:sp>
          <p:nvSpPr>
            <p:cNvPr id="965" name="Google Shape;965;p107"/>
            <p:cNvSpPr/>
            <p:nvPr/>
          </p:nvSpPr>
          <p:spPr>
            <a:xfrm>
              <a:off x="3465688" y="3209555"/>
              <a:ext cx="2111023" cy="316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Prims</a:t>
              </a:r>
              <a:endParaRPr/>
            </a:p>
          </p:txBody>
        </p:sp>
        <p:sp>
          <p:nvSpPr>
            <p:cNvPr id="966" name="Google Shape;966;p107"/>
            <p:cNvSpPr/>
            <p:nvPr/>
          </p:nvSpPr>
          <p:spPr>
            <a:xfrm>
              <a:off x="3465688" y="3525644"/>
              <a:ext cx="1111957" cy="3912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7" name="Google Shape;967;p107"/>
            <p:cNvSpPr/>
            <p:nvPr/>
          </p:nvSpPr>
          <p:spPr>
            <a:xfrm>
              <a:off x="5661376" y="3209554"/>
              <a:ext cx="1349024" cy="3912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68" name="Google Shape;968;p107"/>
            <p:cNvSpPr/>
            <p:nvPr/>
          </p:nvSpPr>
          <p:spPr>
            <a:xfrm>
              <a:off x="4662311" y="3600829"/>
              <a:ext cx="2348089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 Libraries</a:t>
              </a:r>
              <a:endParaRPr/>
            </a:p>
          </p:txBody>
        </p:sp>
        <p:sp>
          <p:nvSpPr>
            <p:cNvPr id="969" name="Google Shape;969;p107"/>
            <p:cNvSpPr/>
            <p:nvPr/>
          </p:nvSpPr>
          <p:spPr>
            <a:xfrm>
              <a:off x="3465688" y="3992103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</p:grpSp>
      <p:sp>
        <p:nvSpPr>
          <p:cNvPr id="970" name="Google Shape;970;p107"/>
          <p:cNvSpPr txBox="1"/>
          <p:nvPr/>
        </p:nvSpPr>
        <p:spPr>
          <a:xfrm>
            <a:off x="7542807" y="1685772"/>
            <a:ext cx="2009422" cy="1200329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cuML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1" name="Google Shape;971;p107"/>
          <p:cNvSpPr txBox="1"/>
          <p:nvPr/>
        </p:nvSpPr>
        <p:spPr>
          <a:xfrm>
            <a:off x="7542807" y="3087765"/>
            <a:ext cx="1996303" cy="2308324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nvGraph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CUTLASS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cuBlas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72" name="Google Shape;972;p107"/>
          <p:cNvCxnSpPr>
            <a:stCxn id="962" idx="3"/>
            <a:endCxn id="970" idx="1"/>
          </p:cNvCxnSpPr>
          <p:nvPr/>
        </p:nvCxnSpPr>
        <p:spPr>
          <a:xfrm>
            <a:off x="6000045" y="1943815"/>
            <a:ext cx="1542900" cy="3420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  <p:cxnSp>
        <p:nvCxnSpPr>
          <p:cNvPr id="973" name="Google Shape;973;p107"/>
          <p:cNvCxnSpPr/>
          <p:nvPr/>
        </p:nvCxnSpPr>
        <p:spPr>
          <a:xfrm>
            <a:off x="6000045" y="4241154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2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353" name="Google Shape;353;p7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354" name="Google Shape;354;p72"/>
          <p:cNvSpPr txBox="1"/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355" name="Google Shape;355;p72"/>
          <p:cNvSpPr txBox="1"/>
          <p:nvPr>
            <p:ph idx="2" type="body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bane of productivity and performance</a:t>
            </a:r>
            <a:endParaRPr/>
          </a:p>
        </p:txBody>
      </p:sp>
      <p:grpSp>
        <p:nvGrpSpPr>
          <p:cNvPr id="356" name="Google Shape;356;p72"/>
          <p:cNvGrpSpPr/>
          <p:nvPr/>
        </p:nvGrpSpPr>
        <p:grpSpPr>
          <a:xfrm>
            <a:off x="898366" y="1547823"/>
            <a:ext cx="8988156" cy="4381567"/>
            <a:chOff x="362478" y="1664948"/>
            <a:chExt cx="8988156" cy="4381567"/>
          </a:xfrm>
        </p:grpSpPr>
        <p:grpSp>
          <p:nvGrpSpPr>
            <p:cNvPr id="357" name="Google Shape;357;p72"/>
            <p:cNvGrpSpPr/>
            <p:nvPr/>
          </p:nvGrpSpPr>
          <p:grpSpPr>
            <a:xfrm>
              <a:off x="1036950" y="2233382"/>
              <a:ext cx="3197575" cy="3196981"/>
              <a:chOff x="1270481" y="2254961"/>
              <a:chExt cx="3197575" cy="3196981"/>
            </a:xfrm>
          </p:grpSpPr>
          <p:pic>
            <p:nvPicPr>
              <p:cNvPr id="358" name="Google Shape;358;p7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270481" y="2254961"/>
                <a:ext cx="3197575" cy="31969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9" name="Google Shape;359;p72"/>
              <p:cNvSpPr/>
              <p:nvPr/>
            </p:nvSpPr>
            <p:spPr>
              <a:xfrm>
                <a:off x="1837038" y="2812926"/>
                <a:ext cx="2067600" cy="204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360" name="Google Shape;360;p72"/>
            <p:cNvSpPr txBox="1"/>
            <p:nvPr/>
          </p:nvSpPr>
          <p:spPr>
            <a:xfrm>
              <a:off x="362478" y="3656435"/>
              <a:ext cx="6174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/>
            </a:p>
          </p:txBody>
        </p:sp>
        <p:sp>
          <p:nvSpPr>
            <p:cNvPr id="361" name="Google Shape;361;p72"/>
            <p:cNvSpPr/>
            <p:nvPr/>
          </p:nvSpPr>
          <p:spPr>
            <a:xfrm>
              <a:off x="6860756" y="2441438"/>
              <a:ext cx="16641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362" name="Google Shape;362;p72"/>
            <p:cNvCxnSpPr/>
            <p:nvPr/>
          </p:nvCxnSpPr>
          <p:spPr>
            <a:xfrm>
              <a:off x="3322355" y="3208639"/>
              <a:ext cx="39282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114300">
              <a:solidFill>
                <a:srgbClr val="969696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363" name="Google Shape;363;p72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364" name="Google Shape;364;p72"/>
            <p:cNvCxnSpPr/>
            <p:nvPr/>
          </p:nvCxnSpPr>
          <p:spPr>
            <a:xfrm>
              <a:off x="3330592" y="4481384"/>
              <a:ext cx="39282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114300">
              <a:solidFill>
                <a:srgbClr val="969696"/>
              </a:solidFill>
              <a:prstDash val="solid"/>
              <a:round/>
              <a:headEnd len="med" w="med" type="triangle"/>
              <a:tailEnd len="sm" w="sm" type="non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365" name="Google Shape;365;p72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366" name="Google Shape;366;p72"/>
            <p:cNvCxnSpPr/>
            <p:nvPr/>
          </p:nvCxnSpPr>
          <p:spPr>
            <a:xfrm rot="10800000">
              <a:off x="2641480" y="3426680"/>
              <a:ext cx="0" cy="844500"/>
            </a:xfrm>
            <a:prstGeom prst="straightConnector1">
              <a:avLst/>
            </a:prstGeom>
            <a:noFill/>
            <a:ln cap="flat" cmpd="sng" w="38100">
              <a:solidFill>
                <a:srgbClr val="969696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367" name="Google Shape;367;p72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368" name="Google Shape;368;p72"/>
            <p:cNvSpPr/>
            <p:nvPr/>
          </p:nvSpPr>
          <p:spPr>
            <a:xfrm>
              <a:off x="1952368" y="4271181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cxnSp>
          <p:nvCxnSpPr>
            <p:cNvPr id="369" name="Google Shape;369;p72"/>
            <p:cNvCxnSpPr>
              <a:stCxn id="370" idx="3"/>
            </p:cNvCxnSpPr>
            <p:nvPr/>
          </p:nvCxnSpPr>
          <p:spPr>
            <a:xfrm flipH="1" rot="10800000">
              <a:off x="3558356" y="4917465"/>
              <a:ext cx="4134300" cy="912000"/>
            </a:xfrm>
            <a:prstGeom prst="bentConnector3">
              <a:avLst>
                <a:gd fmla="val 100056" name="adj1"/>
              </a:avLst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371" name="Google Shape;371;p72"/>
            <p:cNvSpPr/>
            <p:nvPr/>
          </p:nvSpPr>
          <p:spPr>
            <a:xfrm>
              <a:off x="7258792" y="4049321"/>
              <a:ext cx="867972" cy="867972"/>
            </a:xfrm>
            <a:prstGeom prst="flowChartInternalStorage">
              <a:avLst/>
            </a:prstGeom>
            <a:solidFill>
              <a:srgbClr val="76B9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372" name="Google Shape;372;p72"/>
            <p:cNvSpPr/>
            <p:nvPr/>
          </p:nvSpPr>
          <p:spPr>
            <a:xfrm>
              <a:off x="1952368" y="29925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373" name="Google Shape;373;p72"/>
            <p:cNvCxnSpPr>
              <a:stCxn id="374" idx="3"/>
            </p:cNvCxnSpPr>
            <p:nvPr/>
          </p:nvCxnSpPr>
          <p:spPr>
            <a:xfrm>
              <a:off x="3558356" y="1881998"/>
              <a:ext cx="4134300" cy="1186800"/>
            </a:xfrm>
            <a:prstGeom prst="bentConnector3">
              <a:avLst>
                <a:gd fmla="val 99823" name="adj1"/>
              </a:avLst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med" w="med" type="triangle"/>
              <a:tailEnd len="sm" w="sm" type="non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375" name="Google Shape;375;p72"/>
            <p:cNvSpPr/>
            <p:nvPr/>
          </p:nvSpPr>
          <p:spPr>
            <a:xfrm>
              <a:off x="7258792" y="2776576"/>
              <a:ext cx="867972" cy="867972"/>
            </a:xfrm>
            <a:prstGeom prst="flowChartPredefinedProcess">
              <a:avLst/>
            </a:prstGeom>
            <a:solidFill>
              <a:srgbClr val="76B9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376" name="Google Shape;376;p72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377" name="Google Shape;377;p72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  <p:sp>
          <p:nvSpPr>
            <p:cNvPr id="374" name="Google Shape;374;p72"/>
            <p:cNvSpPr/>
            <p:nvPr/>
          </p:nvSpPr>
          <p:spPr>
            <a:xfrm>
              <a:off x="2180156" y="16649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sp>
          <p:nvSpPr>
            <p:cNvPr id="370" name="Google Shape;370;p72"/>
            <p:cNvSpPr/>
            <p:nvPr/>
          </p:nvSpPr>
          <p:spPr>
            <a:xfrm>
              <a:off x="2180156" y="5612415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sp>
          <p:nvSpPr>
            <p:cNvPr id="378" name="Google Shape;378;p72"/>
            <p:cNvSpPr txBox="1"/>
            <p:nvPr/>
          </p:nvSpPr>
          <p:spPr>
            <a:xfrm>
              <a:off x="8717034" y="3656426"/>
              <a:ext cx="6336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b="1"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980" name="Google Shape;980;p108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Scikit-Learn</a:t>
            </a:r>
            <a:endParaRPr/>
          </a:p>
        </p:txBody>
      </p:sp>
      <p:pic>
        <p:nvPicPr>
          <p:cNvPr id="981" name="Google Shape;98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045" y="1375142"/>
            <a:ext cx="2979692" cy="3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8"/>
          <p:cNvSpPr/>
          <p:nvPr/>
        </p:nvSpPr>
        <p:spPr>
          <a:xfrm>
            <a:off x="4044048" y="1905546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/ Regression</a:t>
            </a:r>
            <a:endParaRPr sz="1200"/>
          </a:p>
        </p:txBody>
      </p:sp>
      <p:sp>
        <p:nvSpPr>
          <p:cNvPr id="983" name="Google Shape;983;p108"/>
          <p:cNvSpPr/>
          <p:nvPr/>
        </p:nvSpPr>
        <p:spPr>
          <a:xfrm>
            <a:off x="4044048" y="2607023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Statistical Inference</a:t>
            </a:r>
            <a:endParaRPr sz="1200"/>
          </a:p>
        </p:txBody>
      </p:sp>
      <p:sp>
        <p:nvSpPr>
          <p:cNvPr id="984" name="Google Shape;984;p108"/>
          <p:cNvSpPr/>
          <p:nvPr/>
        </p:nvSpPr>
        <p:spPr>
          <a:xfrm>
            <a:off x="4044048" y="3308500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sz="1200"/>
          </a:p>
        </p:txBody>
      </p:sp>
      <p:sp>
        <p:nvSpPr>
          <p:cNvPr id="985" name="Google Shape;985;p108"/>
          <p:cNvSpPr/>
          <p:nvPr/>
        </p:nvSpPr>
        <p:spPr>
          <a:xfrm>
            <a:off x="4044048" y="4009977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Decomposition &amp; Dimensionality Reduction</a:t>
            </a:r>
            <a:endParaRPr sz="1200"/>
          </a:p>
        </p:txBody>
      </p:sp>
      <p:sp>
        <p:nvSpPr>
          <p:cNvPr id="986" name="Google Shape;986;p108"/>
          <p:cNvSpPr/>
          <p:nvPr/>
        </p:nvSpPr>
        <p:spPr>
          <a:xfrm>
            <a:off x="4044048" y="4711454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Time </a:t>
            </a: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eries Forecasting</a:t>
            </a:r>
            <a:endParaRPr sz="1200"/>
          </a:p>
        </p:txBody>
      </p:sp>
      <p:sp>
        <p:nvSpPr>
          <p:cNvPr id="987" name="Google Shape;987;p108"/>
          <p:cNvSpPr/>
          <p:nvPr/>
        </p:nvSpPr>
        <p:spPr>
          <a:xfrm>
            <a:off x="4044048" y="5412933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Recommendations</a:t>
            </a:r>
            <a:endParaRPr sz="1200"/>
          </a:p>
        </p:txBody>
      </p:sp>
      <p:sp>
        <p:nvSpPr>
          <p:cNvPr id="988" name="Google Shape;988;p108"/>
          <p:cNvSpPr txBox="1"/>
          <p:nvPr/>
        </p:nvSpPr>
        <p:spPr>
          <a:xfrm>
            <a:off x="7610344" y="1737636"/>
            <a:ext cx="2450244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 / Random Forests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</a:t>
            </a:r>
            <a:endParaRPr/>
          </a:p>
        </p:txBody>
      </p:sp>
      <p:sp>
        <p:nvSpPr>
          <p:cNvPr id="989" name="Google Shape;989;p108"/>
          <p:cNvSpPr txBox="1"/>
          <p:nvPr/>
        </p:nvSpPr>
        <p:spPr>
          <a:xfrm>
            <a:off x="7610344" y="2444812"/>
            <a:ext cx="1894054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Kalman Filtering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Bayesian Inference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Gaussian Mixture Models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Hidden Markov Models</a:t>
            </a:r>
            <a:endParaRPr/>
          </a:p>
        </p:txBody>
      </p:sp>
      <p:sp>
        <p:nvSpPr>
          <p:cNvPr id="990" name="Google Shape;990;p108"/>
          <p:cNvSpPr txBox="1"/>
          <p:nvPr/>
        </p:nvSpPr>
        <p:spPr>
          <a:xfrm>
            <a:off x="7610344" y="3229388"/>
            <a:ext cx="1979881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K-Means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DBSCAN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/>
          </a:p>
        </p:txBody>
      </p:sp>
      <p:sp>
        <p:nvSpPr>
          <p:cNvPr id="991" name="Google Shape;991;p108"/>
          <p:cNvSpPr txBox="1"/>
          <p:nvPr/>
        </p:nvSpPr>
        <p:spPr>
          <a:xfrm>
            <a:off x="7610344" y="3847765"/>
            <a:ext cx="2563523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 Components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Singular Value Decomposition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UMAP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Embedding</a:t>
            </a:r>
            <a:endParaRPr/>
          </a:p>
        </p:txBody>
      </p:sp>
      <p:sp>
        <p:nvSpPr>
          <p:cNvPr id="992" name="Google Shape;992;p108"/>
          <p:cNvSpPr txBox="1"/>
          <p:nvPr/>
        </p:nvSpPr>
        <p:spPr>
          <a:xfrm>
            <a:off x="7610344" y="4715442"/>
            <a:ext cx="1874296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ARIMA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Holt-Winters</a:t>
            </a:r>
            <a:endParaRPr b="0" i="0" sz="1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3" name="Google Shape;993;p108"/>
          <p:cNvSpPr txBox="1"/>
          <p:nvPr/>
        </p:nvSpPr>
        <p:spPr>
          <a:xfrm>
            <a:off x="7610344" y="5500021"/>
            <a:ext cx="2543771" cy="258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Implicit Matrix Factorization</a:t>
            </a:r>
            <a:endParaRPr/>
          </a:p>
        </p:txBody>
      </p:sp>
      <p:sp>
        <p:nvSpPr>
          <p:cNvPr id="994" name="Google Shape;994;p108"/>
          <p:cNvSpPr/>
          <p:nvPr/>
        </p:nvSpPr>
        <p:spPr>
          <a:xfrm>
            <a:off x="1028155" y="4542254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Cross Validation</a:t>
            </a:r>
            <a:endParaRPr sz="1200"/>
          </a:p>
        </p:txBody>
      </p:sp>
      <p:sp>
        <p:nvSpPr>
          <p:cNvPr id="995" name="Google Shape;995;p108"/>
          <p:cNvSpPr txBox="1"/>
          <p:nvPr/>
        </p:nvSpPr>
        <p:spPr>
          <a:xfrm>
            <a:off x="1657404" y="5629287"/>
            <a:ext cx="1351652" cy="286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6" name="Google Shape;996;p108"/>
          <p:cNvSpPr/>
          <p:nvPr/>
        </p:nvSpPr>
        <p:spPr>
          <a:xfrm>
            <a:off x="1028155" y="5187590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Hyper-parameter Tuning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03" name="Google Shape;1003;p109"/>
          <p:cNvSpPr txBox="1"/>
          <p:nvPr>
            <p:ph idx="1" type="body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4000" lIns="118850" spcFirstLastPara="1" rIns="118850" wrap="square" tIns="6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sklearn.cluster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04" name="Google Shape;1004;p109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09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pandas</a:t>
            </a:r>
            <a:endParaRPr sz="12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pandas.DataFrame({'fea%d'%i: X[:, i]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i="0" sz="1200" u="none" cap="none" strike="noStrik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 close up of a map&#10;&#10;Description generated with high confidence" id="1006" name="Google Shape;1006;p109"/>
          <p:cNvPicPr preferRelativeResize="0"/>
          <p:nvPr/>
        </p:nvPicPr>
        <p:blipFill rotWithShape="1">
          <a:blip r:embed="rId3">
            <a:alphaModFix/>
          </a:blip>
          <a:srcRect b="2248" l="2232" r="282" t="0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1007" name="Google Shape;1007;p109"/>
          <p:cNvPicPr preferRelativeResize="0"/>
          <p:nvPr/>
        </p:nvPicPr>
        <p:blipFill rotWithShape="1">
          <a:blip r:embed="rId4">
            <a:alphaModFix/>
          </a:blip>
          <a:srcRect b="2839" l="2116" r="360" t="-77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09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Code Example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GPU-</a:t>
            </a:r>
            <a:r>
              <a:rPr lang="en-US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Clustering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15" name="Google Shape;1015;p110"/>
          <p:cNvSpPr txBox="1"/>
          <p:nvPr>
            <p:ph idx="1" type="body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4000" lIns="118850" spcFirstLastPara="1" rIns="118850" wrap="square" tIns="6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cuml</a:t>
            </a: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016" name="Google Shape;1016;p110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10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endParaRPr b="1" sz="1200">
              <a:solidFill>
                <a:srgbClr val="FF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 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.DataFrame({'fea%d'%i: X[:, i]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i="0" sz="1200" u="none" cap="none" strike="noStrik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 close up of a map&#10;&#10;Description generated with high confidence" id="1018" name="Google Shape;1018;p110"/>
          <p:cNvPicPr preferRelativeResize="0"/>
          <p:nvPr/>
        </p:nvPicPr>
        <p:blipFill rotWithShape="1">
          <a:blip r:embed="rId3">
            <a:alphaModFix/>
          </a:blip>
          <a:srcRect b="2248" l="2232" r="282" t="0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1019" name="Google Shape;1019;p110"/>
          <p:cNvPicPr preferRelativeResize="0"/>
          <p:nvPr/>
        </p:nvPicPr>
        <p:blipFill rotWithShape="1">
          <a:blip r:embed="rId4">
            <a:alphaModFix/>
          </a:blip>
          <a:srcRect b="2839" l="2116" r="360" t="-77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10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Code Example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1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Benchmarks: single-GPU cuML vs scikit-learn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1027" name="Google Shape;102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252" y="1244689"/>
            <a:ext cx="6279619" cy="457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6227" y="1489435"/>
            <a:ext cx="2441050" cy="43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11"/>
          <p:cNvSpPr txBox="1"/>
          <p:nvPr/>
        </p:nvSpPr>
        <p:spPr>
          <a:xfrm>
            <a:off x="6181350" y="3673975"/>
            <a:ext cx="1451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1x V100 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vs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2x 20 core CPU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1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35" name="Google Shape;1035;p11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October 2018 - RAPIDS 0.1</a:t>
            </a:r>
            <a:endParaRPr/>
          </a:p>
        </p:txBody>
      </p:sp>
      <p:graphicFrame>
        <p:nvGraphicFramePr>
          <p:cNvPr id="1036" name="Google Shape;1036;p112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b="0" sz="1000" u="none" cap="none" strike="noStrike">
                        <a:solidFill>
                          <a:srgbClr val="76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cap="none" strike="noStrike">
                        <a:solidFill>
                          <a:srgbClr val="75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Holts-Winters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1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42" name="Google Shape;1042;p11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June 2019 - RAPIDS 0.8</a:t>
            </a:r>
            <a:endParaRPr/>
          </a:p>
        </p:txBody>
      </p:sp>
      <p:graphicFrame>
        <p:nvGraphicFramePr>
          <p:cNvPr id="1043" name="Google Shape;1043;p113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b="0" sz="1000" u="none" cap="none" strike="noStrike">
                        <a:solidFill>
                          <a:srgbClr val="76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cap="none" strike="noStrike">
                        <a:solidFill>
                          <a:srgbClr val="75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Holts-Winters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-SNE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1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49" name="Google Shape;1049;p11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August</a:t>
            </a:r>
            <a:r>
              <a:rPr lang="en-US"/>
              <a:t> 2019 - RAPIDS 0.9</a:t>
            </a:r>
            <a:endParaRPr/>
          </a:p>
        </p:txBody>
      </p:sp>
      <p:graphicFrame>
        <p:nvGraphicFramePr>
          <p:cNvPr id="1050" name="Google Shape;1050;p114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b="0" sz="1000" u="none" cap="none" strike="noStrike">
                        <a:solidFill>
                          <a:srgbClr val="76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cap="none" strike="noStrike">
                        <a:solidFill>
                          <a:srgbClr val="75B9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Holts-Winters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1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56" name="Google Shape;1056;p11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January 2020</a:t>
            </a:r>
            <a:r>
              <a:rPr lang="en-US"/>
              <a:t> - RAPIDS 0.12?</a:t>
            </a:r>
            <a:endParaRPr/>
          </a:p>
        </p:txBody>
      </p:sp>
      <p:graphicFrame>
        <p:nvGraphicFramePr>
          <p:cNvPr id="1057" name="Google Shape;1057;p115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Holts-Winters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E0E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16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cuGraph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8" name="Google Shape;1068;p117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69" name="Google Shape;1069;p117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17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071" name="Google Shape;1071;p117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072" name="Google Shape;1072;p117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073" name="Google Shape;1073;p117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074" name="Google Shape;1074;p117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5" name="Google Shape;1075;p117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76" name="Google Shape;1076;p117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77" name="Google Shape;1077;p117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78" name="Google Shape;1078;p117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79" name="Google Shape;1079;p117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080" name="Google Shape;1080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17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082" name="Google Shape;1082;p117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Analytics</a:t>
            </a:r>
            <a:endParaRPr/>
          </a:p>
        </p:txBody>
      </p:sp>
      <p:sp>
        <p:nvSpPr>
          <p:cNvPr id="1083" name="Google Shape;1083;p117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connections more insights</a:t>
            </a:r>
            <a:endParaRPr/>
          </a:p>
        </p:txBody>
      </p:sp>
      <p:sp>
        <p:nvSpPr>
          <p:cNvPr id="1084" name="Google Shape;1084;p117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085" name="Google Shape;1085;p117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086" name="Google Shape;1086;p117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087" name="Google Shape;1087;p117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088" name="Google Shape;1088;p117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384" name="Google Shape;384;p73"/>
          <p:cNvSpPr txBox="1"/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385" name="Google Shape;385;p73"/>
          <p:cNvSpPr txBox="1"/>
          <p:nvPr>
            <p:ph idx="2" type="body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What if we could keep data on the GPU?</a:t>
            </a:r>
            <a:endParaRPr/>
          </a:p>
        </p:txBody>
      </p:sp>
      <p:sp>
        <p:nvSpPr>
          <p:cNvPr id="386" name="Google Shape;386;p73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387" name="Google Shape;387;p73"/>
          <p:cNvSpPr/>
          <p:nvPr/>
        </p:nvSpPr>
        <p:spPr>
          <a:xfrm>
            <a:off x="7396644" y="2324313"/>
            <a:ext cx="1664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grpSp>
        <p:nvGrpSpPr>
          <p:cNvPr id="388" name="Google Shape;388;p73"/>
          <p:cNvGrpSpPr/>
          <p:nvPr/>
        </p:nvGrpSpPr>
        <p:grpSpPr>
          <a:xfrm>
            <a:off x="2488255" y="1866554"/>
            <a:ext cx="4091272" cy="3793375"/>
            <a:chOff x="1952368" y="1983679"/>
            <a:chExt cx="4091272" cy="3793375"/>
          </a:xfrm>
        </p:grpSpPr>
        <p:sp>
          <p:nvSpPr>
            <p:cNvPr id="389" name="Google Shape;389;p73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390" name="Google Shape;390;p73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391" name="Google Shape;391;p73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392" name="Google Shape;392;p73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393" name="Google Shape;393;p73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</p:grpSp>
      <p:sp>
        <p:nvSpPr>
          <p:cNvPr id="394" name="Google Shape;394;p73"/>
          <p:cNvSpPr/>
          <p:nvPr/>
        </p:nvSpPr>
        <p:spPr>
          <a:xfrm>
            <a:off x="2639854" y="332398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95" name="Google Shape;395;p73"/>
          <p:cNvGrpSpPr/>
          <p:nvPr/>
        </p:nvGrpSpPr>
        <p:grpSpPr>
          <a:xfrm>
            <a:off x="1572837" y="2116257"/>
            <a:ext cx="3197575" cy="3196981"/>
            <a:chOff x="1270481" y="2254961"/>
            <a:chExt cx="3197575" cy="3196981"/>
          </a:xfrm>
        </p:grpSpPr>
        <p:pic>
          <p:nvPicPr>
            <p:cNvPr id="396" name="Google Shape;396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481" y="2254961"/>
              <a:ext cx="3197575" cy="319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7" name="Google Shape;397;p73"/>
            <p:cNvSpPr/>
            <p:nvPr/>
          </p:nvSpPr>
          <p:spPr>
            <a:xfrm>
              <a:off x="1837038" y="2812926"/>
              <a:ext cx="2067600" cy="204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98" name="Google Shape;398;p73"/>
          <p:cNvSpPr txBox="1"/>
          <p:nvPr/>
        </p:nvSpPr>
        <p:spPr>
          <a:xfrm>
            <a:off x="898366" y="3539310"/>
            <a:ext cx="6174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/>
          </a:p>
        </p:txBody>
      </p:sp>
      <p:cxnSp>
        <p:nvCxnSpPr>
          <p:cNvPr id="399" name="Google Shape;399;p73"/>
          <p:cNvCxnSpPr/>
          <p:nvPr/>
        </p:nvCxnSpPr>
        <p:spPr>
          <a:xfrm>
            <a:off x="3858243" y="3091514"/>
            <a:ext cx="3928200" cy="1800"/>
          </a:xfrm>
          <a:prstGeom prst="bentConnector3">
            <a:avLst>
              <a:gd fmla="val 50000" name="adj1"/>
            </a:avLst>
          </a:prstGeom>
          <a:noFill/>
          <a:ln cap="flat" cmpd="sng" w="114300">
            <a:solidFill>
              <a:srgbClr val="96969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cxnSp>
        <p:nvCxnSpPr>
          <p:cNvPr id="400" name="Google Shape;400;p73"/>
          <p:cNvCxnSpPr/>
          <p:nvPr/>
        </p:nvCxnSpPr>
        <p:spPr>
          <a:xfrm>
            <a:off x="3866480" y="4364259"/>
            <a:ext cx="3928200" cy="1800"/>
          </a:xfrm>
          <a:prstGeom prst="bentConnector3">
            <a:avLst>
              <a:gd fmla="val 50000" name="adj1"/>
            </a:avLst>
          </a:prstGeom>
          <a:noFill/>
          <a:ln cap="flat" cmpd="sng" w="114300">
            <a:solidFill>
              <a:srgbClr val="969696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cxnSp>
        <p:nvCxnSpPr>
          <p:cNvPr id="401" name="Google Shape;401;p73"/>
          <p:cNvCxnSpPr/>
          <p:nvPr/>
        </p:nvCxnSpPr>
        <p:spPr>
          <a:xfrm rot="10800000">
            <a:off x="3177368" y="3309555"/>
            <a:ext cx="0" cy="844500"/>
          </a:xfrm>
          <a:prstGeom prst="straightConnector1">
            <a:avLst/>
          </a:prstGeom>
          <a:noFill/>
          <a:ln cap="flat" cmpd="sng" w="38100">
            <a:solidFill>
              <a:srgbClr val="96969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02" name="Google Shape;402;p73"/>
          <p:cNvSpPr/>
          <p:nvPr/>
        </p:nvSpPr>
        <p:spPr>
          <a:xfrm>
            <a:off x="2488255" y="4154056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cxnSp>
        <p:nvCxnSpPr>
          <p:cNvPr id="403" name="Google Shape;403;p73"/>
          <p:cNvCxnSpPr>
            <a:stCxn id="404" idx="3"/>
          </p:cNvCxnSpPr>
          <p:nvPr/>
        </p:nvCxnSpPr>
        <p:spPr>
          <a:xfrm flipH="1" rot="10800000">
            <a:off x="4094244" y="4800340"/>
            <a:ext cx="4134300" cy="912000"/>
          </a:xfrm>
          <a:prstGeom prst="bentConnector3">
            <a:avLst>
              <a:gd fmla="val 100056" name="adj1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sp>
        <p:nvSpPr>
          <p:cNvPr id="405" name="Google Shape;405;p73"/>
          <p:cNvSpPr/>
          <p:nvPr/>
        </p:nvSpPr>
        <p:spPr>
          <a:xfrm>
            <a:off x="7794680" y="3932196"/>
            <a:ext cx="867972" cy="867972"/>
          </a:xfrm>
          <a:prstGeom prst="flowChartInternalStorage">
            <a:avLst/>
          </a:prstGeom>
          <a:solidFill>
            <a:srgbClr val="76B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06" name="Google Shape;406;p73"/>
          <p:cNvSpPr/>
          <p:nvPr/>
        </p:nvSpPr>
        <p:spPr>
          <a:xfrm>
            <a:off x="2488255" y="28754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cxnSp>
        <p:nvCxnSpPr>
          <p:cNvPr id="407" name="Google Shape;407;p73"/>
          <p:cNvCxnSpPr>
            <a:stCxn id="408" idx="3"/>
          </p:cNvCxnSpPr>
          <p:nvPr/>
        </p:nvCxnSpPr>
        <p:spPr>
          <a:xfrm>
            <a:off x="4094244" y="1764873"/>
            <a:ext cx="4134300" cy="1186800"/>
          </a:xfrm>
          <a:prstGeom prst="bentConnector3">
            <a:avLst>
              <a:gd fmla="val 99823" name="adj1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sp>
        <p:nvSpPr>
          <p:cNvPr id="409" name="Google Shape;409;p73"/>
          <p:cNvSpPr/>
          <p:nvPr/>
        </p:nvSpPr>
        <p:spPr>
          <a:xfrm>
            <a:off x="7794680" y="2659451"/>
            <a:ext cx="867972" cy="867972"/>
          </a:xfrm>
          <a:prstGeom prst="flowChartPredefinedProcess">
            <a:avLst/>
          </a:prstGeom>
          <a:solidFill>
            <a:srgbClr val="76B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08" name="Google Shape;408;p73"/>
          <p:cNvSpPr/>
          <p:nvPr/>
        </p:nvSpPr>
        <p:spPr>
          <a:xfrm>
            <a:off x="2716044" y="15478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sp>
        <p:nvSpPr>
          <p:cNvPr id="404" name="Google Shape;404;p73"/>
          <p:cNvSpPr/>
          <p:nvPr/>
        </p:nvSpPr>
        <p:spPr>
          <a:xfrm>
            <a:off x="2716044" y="5495290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9252922" y="3539301"/>
            <a:ext cx="6336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1" name="Google Shape;411;p73"/>
          <p:cNvSpPr/>
          <p:nvPr/>
        </p:nvSpPr>
        <p:spPr>
          <a:xfrm>
            <a:off x="2488255" y="3711392"/>
            <a:ext cx="1378200" cy="22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Copy &amp; Convert</a:t>
            </a:r>
            <a:endParaRPr/>
          </a:p>
        </p:txBody>
      </p:sp>
      <p:sp>
        <p:nvSpPr>
          <p:cNvPr id="412" name="Google Shape;412;p73"/>
          <p:cNvSpPr/>
          <p:nvPr/>
        </p:nvSpPr>
        <p:spPr>
          <a:xfrm>
            <a:off x="5292880" y="2707880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3" name="Google Shape;413;p73"/>
          <p:cNvSpPr/>
          <p:nvPr/>
        </p:nvSpPr>
        <p:spPr>
          <a:xfrm>
            <a:off x="5283274" y="396099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4" name="Google Shape;414;p73"/>
          <p:cNvSpPr/>
          <p:nvPr/>
        </p:nvSpPr>
        <p:spPr>
          <a:xfrm>
            <a:off x="2639849" y="323029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1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GOALS AND BENEFITS OF </a:t>
            </a:r>
            <a:r>
              <a:rPr b="1" lang="en-US">
                <a:solidFill>
                  <a:schemeClr val="dk2"/>
                </a:solidFill>
              </a:rPr>
              <a:t>CUGRAPH</a:t>
            </a:r>
            <a:endParaRPr/>
          </a:p>
        </p:txBody>
      </p:sp>
      <p:sp>
        <p:nvSpPr>
          <p:cNvPr id="1095" name="Google Shape;1095;p118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S</a:t>
            </a:r>
            <a:r>
              <a:rPr lang="en-US">
                <a:solidFill>
                  <a:schemeClr val="dk2"/>
                </a:solidFill>
              </a:rPr>
              <a:t>eamless integration with cuDF and cuML</a:t>
            </a:r>
            <a:endParaRPr>
              <a:solidFill>
                <a:schemeClr val="dk2"/>
              </a:solidFill>
            </a:endParaRPr>
          </a:p>
          <a:p>
            <a:pPr indent="-101600" lvl="1" marL="571500" rtl="0" algn="l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Python APIs accepts and returns cuDF DataFrames</a:t>
            </a:r>
            <a:endParaRPr>
              <a:solidFill>
                <a:schemeClr val="dk2"/>
              </a:solidFill>
            </a:endParaRPr>
          </a:p>
          <a:p>
            <a:pPr indent="-285750" lvl="0" marL="285750" rtl="0" algn="l"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Features</a:t>
            </a:r>
            <a:endParaRPr>
              <a:solidFill>
                <a:schemeClr val="dk2"/>
              </a:solidFill>
            </a:endParaRPr>
          </a:p>
          <a:p>
            <a:pPr indent="-285750" lvl="1" marL="857250" rtl="0" algn="l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Extensive collection of algorithm, primitive, and utility functions**</a:t>
            </a:r>
            <a:endParaRPr>
              <a:solidFill>
                <a:schemeClr val="dk2"/>
              </a:solidFill>
            </a:endParaRPr>
          </a:p>
          <a:p>
            <a:pPr indent="-285750" lvl="1" marL="857250" rtl="0" algn="l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Python API:</a:t>
            </a:r>
            <a:endParaRPr>
              <a:solidFill>
                <a:schemeClr val="dk2"/>
              </a:solidFill>
            </a:endParaRPr>
          </a:p>
          <a:p>
            <a:pPr indent="-285750" lvl="2" marL="1374775" rtl="0" algn="l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Multiple APIs: NetworkX, Pregel</a:t>
            </a:r>
            <a:r>
              <a:rPr baseline="30000" lang="en-US" sz="1600">
                <a:solidFill>
                  <a:schemeClr val="dk2"/>
                </a:solidFill>
              </a:rPr>
              <a:t>**</a:t>
            </a:r>
            <a:r>
              <a:rPr lang="en-US" sz="1600">
                <a:solidFill>
                  <a:schemeClr val="dk2"/>
                </a:solidFill>
              </a:rPr>
              <a:t>, Frontier</a:t>
            </a:r>
            <a:r>
              <a:rPr baseline="30000" lang="en-US" sz="1600">
                <a:solidFill>
                  <a:schemeClr val="dk2"/>
                </a:solidFill>
              </a:rPr>
              <a:t>**</a:t>
            </a:r>
            <a:endParaRPr sz="1600">
              <a:solidFill>
                <a:schemeClr val="dk2"/>
              </a:solidFill>
            </a:endParaRPr>
          </a:p>
          <a:p>
            <a:pPr indent="-285750" lvl="2" marL="1374775" rtl="0" algn="l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Graph Query Language</a:t>
            </a:r>
            <a:r>
              <a:rPr baseline="30000" lang="en-US" sz="1600">
                <a:solidFill>
                  <a:schemeClr val="dk2"/>
                </a:solidFill>
              </a:rPr>
              <a:t>**</a:t>
            </a:r>
            <a:endParaRPr sz="1600">
              <a:solidFill>
                <a:schemeClr val="dk2"/>
              </a:solidFill>
            </a:endParaRPr>
          </a:p>
          <a:p>
            <a:pPr indent="-285750" lvl="1" marL="857250" rtl="0" algn="l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C/C++</a:t>
            </a:r>
            <a:endParaRPr>
              <a:solidFill>
                <a:schemeClr val="dk2"/>
              </a:solidFill>
            </a:endParaRPr>
          </a:p>
          <a:p>
            <a:pPr indent="-285750" lvl="2" marL="1374775" rtl="0" algn="l"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Full featured C++ API that gives both an easy to use experience, as well as exposing lower-level granular control to developers</a:t>
            </a:r>
            <a:endParaRPr sz="1600">
              <a:solidFill>
                <a:schemeClr val="dk2"/>
              </a:solidFill>
            </a:endParaRPr>
          </a:p>
          <a:p>
            <a:pPr indent="0" lvl="1" marL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85750" lvl="0" marL="285750" rtl="0" algn="l"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Breakthrough Performance</a:t>
            </a:r>
            <a:endParaRPr/>
          </a:p>
        </p:txBody>
      </p:sp>
      <p:sp>
        <p:nvSpPr>
          <p:cNvPr id="1096" name="Google Shape;1096;p11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</a:pPr>
            <a:r>
              <a:rPr lang="en-US">
                <a:solidFill>
                  <a:srgbClr val="9900FF"/>
                </a:solidFill>
              </a:rPr>
              <a:t>Focus on Features an Easy-of-Use</a:t>
            </a:r>
            <a:endParaRPr/>
          </a:p>
        </p:txBody>
      </p:sp>
      <p:sp>
        <p:nvSpPr>
          <p:cNvPr id="1097" name="Google Shape;1097;p118"/>
          <p:cNvSpPr txBox="1"/>
          <p:nvPr/>
        </p:nvSpPr>
        <p:spPr>
          <a:xfrm>
            <a:off x="9221575" y="5476600"/>
            <a:ext cx="17088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** On Roadmap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1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</a:t>
            </a:r>
            <a:r>
              <a:rPr lang="en-US"/>
              <a:t> Technology Stack</a:t>
            </a:r>
            <a:endParaRPr/>
          </a:p>
        </p:txBody>
      </p:sp>
      <p:sp>
        <p:nvSpPr>
          <p:cNvPr id="1103" name="Google Shape;1103;p119"/>
          <p:cNvSpPr/>
          <p:nvPr/>
        </p:nvSpPr>
        <p:spPr>
          <a:xfrm>
            <a:off x="954026" y="1685715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4" name="Google Shape;1104;p119"/>
          <p:cNvSpPr/>
          <p:nvPr/>
        </p:nvSpPr>
        <p:spPr>
          <a:xfrm>
            <a:off x="954026" y="2324551"/>
            <a:ext cx="5046377" cy="51626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5" name="Google Shape;1105;p119"/>
          <p:cNvSpPr/>
          <p:nvPr/>
        </p:nvSpPr>
        <p:spPr>
          <a:xfrm>
            <a:off x="954026" y="2963388"/>
            <a:ext cx="5046377" cy="516260"/>
          </a:xfrm>
          <a:prstGeom prst="rect">
            <a:avLst/>
          </a:prstGeom>
          <a:solidFill>
            <a:srgbClr val="A946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</a:t>
            </a: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Algorithms</a:t>
            </a:r>
            <a:endParaRPr/>
          </a:p>
        </p:txBody>
      </p:sp>
      <p:sp>
        <p:nvSpPr>
          <p:cNvPr id="1106" name="Google Shape;1106;p119"/>
          <p:cNvSpPr/>
          <p:nvPr/>
        </p:nvSpPr>
        <p:spPr>
          <a:xfrm>
            <a:off x="954025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Prims</a:t>
            </a:r>
            <a:endParaRPr/>
          </a:p>
        </p:txBody>
      </p:sp>
      <p:sp>
        <p:nvSpPr>
          <p:cNvPr id="1107" name="Google Shape;1107;p119"/>
          <p:cNvSpPr/>
          <p:nvPr/>
        </p:nvSpPr>
        <p:spPr>
          <a:xfrm>
            <a:off x="5368537" y="3602225"/>
            <a:ext cx="632100" cy="6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8" name="Google Shape;1108;p119"/>
          <p:cNvSpPr/>
          <p:nvPr/>
        </p:nvSpPr>
        <p:spPr>
          <a:xfrm>
            <a:off x="953928" y="424105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/>
          </a:p>
        </p:txBody>
      </p:sp>
      <p:sp>
        <p:nvSpPr>
          <p:cNvPr id="1109" name="Google Shape;1109;p119"/>
          <p:cNvSpPr/>
          <p:nvPr/>
        </p:nvSpPr>
        <p:spPr>
          <a:xfrm>
            <a:off x="954026" y="487989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/>
          </a:p>
        </p:txBody>
      </p:sp>
      <p:sp>
        <p:nvSpPr>
          <p:cNvPr id="1110" name="Google Shape;1110;p119"/>
          <p:cNvSpPr txBox="1"/>
          <p:nvPr/>
        </p:nvSpPr>
        <p:spPr>
          <a:xfrm>
            <a:off x="7542807" y="1685772"/>
            <a:ext cx="2009400" cy="1200300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1" name="Google Shape;1111;p119"/>
          <p:cNvSpPr txBox="1"/>
          <p:nvPr/>
        </p:nvSpPr>
        <p:spPr>
          <a:xfrm>
            <a:off x="7542800" y="3779722"/>
            <a:ext cx="1996200" cy="1616400"/>
          </a:xfrm>
          <a:prstGeom prst="rect">
            <a:avLst/>
          </a:prstGeom>
          <a:noFill/>
          <a:ln cap="flat" cmpd="sng" w="317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Gunrock*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12" name="Google Shape;1112;p119"/>
          <p:cNvCxnSpPr>
            <a:stCxn id="1103" idx="3"/>
            <a:endCxn id="1110" idx="1"/>
          </p:cNvCxnSpPr>
          <p:nvPr/>
        </p:nvCxnSpPr>
        <p:spPr>
          <a:xfrm>
            <a:off x="6000404" y="1943845"/>
            <a:ext cx="1542300" cy="3420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  <p:cxnSp>
        <p:nvCxnSpPr>
          <p:cNvPr id="1113" name="Google Shape;1113;p119"/>
          <p:cNvCxnSpPr/>
          <p:nvPr/>
        </p:nvCxnSpPr>
        <p:spPr>
          <a:xfrm>
            <a:off x="6000095" y="4498729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chemeClr val="lt2"/>
            </a:solidFill>
            <a:prstDash val="solid"/>
            <a:bevel/>
            <a:headEnd len="lg" w="lg" type="diamond"/>
            <a:tailEnd len="med" w="med" type="triangle"/>
          </a:ln>
        </p:spPr>
      </p:cxnSp>
      <p:sp>
        <p:nvSpPr>
          <p:cNvPr id="1114" name="Google Shape;1114;p119"/>
          <p:cNvSpPr/>
          <p:nvPr/>
        </p:nvSpPr>
        <p:spPr>
          <a:xfrm>
            <a:off x="2308925" y="3602225"/>
            <a:ext cx="1657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cuGraphBLAS</a:t>
            </a:r>
            <a:endParaRPr/>
          </a:p>
        </p:txBody>
      </p:sp>
      <p:sp>
        <p:nvSpPr>
          <p:cNvPr id="1115" name="Google Shape;1115;p119"/>
          <p:cNvSpPr/>
          <p:nvPr/>
        </p:nvSpPr>
        <p:spPr>
          <a:xfrm>
            <a:off x="4013626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cuHornet</a:t>
            </a:r>
            <a:endParaRPr/>
          </a:p>
        </p:txBody>
      </p:sp>
      <p:sp>
        <p:nvSpPr>
          <p:cNvPr id="1116" name="Google Shape;1116;p119"/>
          <p:cNvSpPr txBox="1"/>
          <p:nvPr/>
        </p:nvSpPr>
        <p:spPr>
          <a:xfrm>
            <a:off x="42675" y="5597675"/>
            <a:ext cx="10930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nvGRAPH has been Opened Sourced and integrated into cuGraph.  A legacy version is available in a RAPIDS GitHub repo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7" name="Google Shape;1117;p119"/>
          <p:cNvSpPr txBox="1"/>
          <p:nvPr/>
        </p:nvSpPr>
        <p:spPr>
          <a:xfrm>
            <a:off x="9269775" y="5597675"/>
            <a:ext cx="17031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Gunrock is from UC Davis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2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124" name="Google Shape;1124;p12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</a:t>
            </a:r>
            <a:r>
              <a:rPr lang="en-US"/>
              <a:t>NetworkX</a:t>
            </a:r>
            <a:endParaRPr/>
          </a:p>
        </p:txBody>
      </p:sp>
      <p:sp>
        <p:nvSpPr>
          <p:cNvPr id="1125" name="Google Shape;1125;p120"/>
          <p:cNvSpPr/>
          <p:nvPr/>
        </p:nvSpPr>
        <p:spPr>
          <a:xfrm>
            <a:off x="4044098" y="190554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</a:t>
            </a:r>
            <a:endParaRPr sz="1200"/>
          </a:p>
        </p:txBody>
      </p:sp>
      <p:sp>
        <p:nvSpPr>
          <p:cNvPr id="1126" name="Google Shape;1126;p120"/>
          <p:cNvSpPr/>
          <p:nvPr/>
        </p:nvSpPr>
        <p:spPr>
          <a:xfrm>
            <a:off x="4044048" y="280363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</a:t>
            </a:r>
            <a:endParaRPr sz="1200"/>
          </a:p>
        </p:txBody>
      </p:sp>
      <p:sp>
        <p:nvSpPr>
          <p:cNvPr id="1127" name="Google Shape;1127;p120"/>
          <p:cNvSpPr/>
          <p:nvPr/>
        </p:nvSpPr>
        <p:spPr>
          <a:xfrm>
            <a:off x="4044048" y="34068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Analysis</a:t>
            </a:r>
            <a:endParaRPr sz="1200"/>
          </a:p>
        </p:txBody>
      </p:sp>
      <p:sp>
        <p:nvSpPr>
          <p:cNvPr id="1128" name="Google Shape;1128;p120"/>
          <p:cNvSpPr/>
          <p:nvPr/>
        </p:nvSpPr>
        <p:spPr>
          <a:xfrm>
            <a:off x="4044048" y="40099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Prediction</a:t>
            </a:r>
            <a:endParaRPr sz="1200"/>
          </a:p>
        </p:txBody>
      </p:sp>
      <p:sp>
        <p:nvSpPr>
          <p:cNvPr id="1129" name="Google Shape;1129;p120"/>
          <p:cNvSpPr/>
          <p:nvPr/>
        </p:nvSpPr>
        <p:spPr>
          <a:xfrm>
            <a:off x="4044048" y="47114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</a:t>
            </a:r>
            <a:endParaRPr sz="1200"/>
          </a:p>
        </p:txBody>
      </p:sp>
      <p:sp>
        <p:nvSpPr>
          <p:cNvPr id="1130" name="Google Shape;1130;p120"/>
          <p:cNvSpPr/>
          <p:nvPr/>
        </p:nvSpPr>
        <p:spPr>
          <a:xfrm>
            <a:off x="4044048" y="541293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200"/>
          </a:p>
        </p:txBody>
      </p:sp>
      <p:sp>
        <p:nvSpPr>
          <p:cNvPr id="1131" name="Google Shape;1131;p120"/>
          <p:cNvSpPr txBox="1"/>
          <p:nvPr/>
        </p:nvSpPr>
        <p:spPr>
          <a:xfrm>
            <a:off x="7610275" y="1737636"/>
            <a:ext cx="2450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Balanced-Cut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Modularity Maximization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Louvain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Subgraph Extraction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Triangle Counting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120"/>
          <p:cNvSpPr txBox="1"/>
          <p:nvPr/>
        </p:nvSpPr>
        <p:spPr>
          <a:xfrm>
            <a:off x="7610350" y="3989375"/>
            <a:ext cx="2563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Weighted 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Overlap Coefficient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120"/>
          <p:cNvSpPr txBox="1"/>
          <p:nvPr/>
        </p:nvSpPr>
        <p:spPr>
          <a:xfrm>
            <a:off x="7610353" y="4715450"/>
            <a:ext cx="2811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Single Source Shortest Path (SSSP)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Breadth First Search (BFS)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120"/>
          <p:cNvSpPr txBox="1"/>
          <p:nvPr/>
        </p:nvSpPr>
        <p:spPr>
          <a:xfrm>
            <a:off x="7610344" y="5500021"/>
            <a:ext cx="2543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COO-to-CSR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Transpose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Renumbering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120"/>
          <p:cNvSpPr/>
          <p:nvPr/>
        </p:nvSpPr>
        <p:spPr>
          <a:xfrm>
            <a:off x="1028155" y="4618454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/>
          </a:p>
        </p:txBody>
      </p:sp>
      <p:sp>
        <p:nvSpPr>
          <p:cNvPr id="1136" name="Google Shape;1136;p120"/>
          <p:cNvSpPr txBox="1"/>
          <p:nvPr/>
        </p:nvSpPr>
        <p:spPr>
          <a:xfrm>
            <a:off x="1657404" y="5629287"/>
            <a:ext cx="1351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7" name="Google Shape;1137;p120"/>
          <p:cNvSpPr/>
          <p:nvPr/>
        </p:nvSpPr>
        <p:spPr>
          <a:xfrm>
            <a:off x="1028155" y="5187590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Utilities</a:t>
            </a:r>
            <a:endParaRPr sz="1200"/>
          </a:p>
        </p:txBody>
      </p:sp>
      <p:sp>
        <p:nvSpPr>
          <p:cNvPr id="1138" name="Google Shape;1138;p120"/>
          <p:cNvSpPr txBox="1"/>
          <p:nvPr/>
        </p:nvSpPr>
        <p:spPr>
          <a:xfrm>
            <a:off x="7610275" y="2803625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Weakly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999999"/>
                </a:solidFill>
                <a:latin typeface="Trebuchet MS"/>
                <a:ea typeface="Trebuchet MS"/>
                <a:cs typeface="Trebuchet MS"/>
                <a:sym typeface="Trebuchet MS"/>
              </a:rPr>
              <a:t>Strongly Connected Components</a:t>
            </a:r>
            <a:endParaRPr sz="1200">
              <a:solidFill>
                <a:srgbClr val="99999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9" name="Google Shape;1139;p120"/>
          <p:cNvSpPr txBox="1"/>
          <p:nvPr/>
        </p:nvSpPr>
        <p:spPr>
          <a:xfrm>
            <a:off x="7610275" y="3401900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Page Rank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Personal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Page Rank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40" name="Google Shape;1140;p120"/>
          <p:cNvSpPr/>
          <p:nvPr/>
        </p:nvSpPr>
        <p:spPr>
          <a:xfrm>
            <a:off x="1071380" y="4009979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 Language</a:t>
            </a:r>
            <a:endParaRPr sz="1200"/>
          </a:p>
        </p:txBody>
      </p:sp>
      <p:pic>
        <p:nvPicPr>
          <p:cNvPr id="1141" name="Google Shape;114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825" y="1419723"/>
            <a:ext cx="2498950" cy="24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2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IN CUGRAPH</a:t>
            </a:r>
            <a:endParaRPr/>
          </a:p>
        </p:txBody>
      </p:sp>
      <p:sp>
        <p:nvSpPr>
          <p:cNvPr id="1147" name="Google Shape;1147;p121"/>
          <p:cNvSpPr txBox="1"/>
          <p:nvPr>
            <p:ph idx="1" type="body"/>
          </p:nvPr>
        </p:nvSpPr>
        <p:spPr>
          <a:xfrm>
            <a:off x="516750" y="2103025"/>
            <a:ext cx="4971300" cy="3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COO-to/from-CSR Conversion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Renumbering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PageRank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Personal PageRank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Jaccard (1 and 2-hop)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Weighted Jaccard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Overlap Coefficient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Single Source Shortest Path (SSSP)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Breadth First Search (BFS)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48" name="Google Shape;1148;p12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solidFill>
                  <a:srgbClr val="9900FF"/>
                </a:solidFill>
              </a:rPr>
              <a:t>Current Single GPU Algorithms – as of v0.8</a:t>
            </a:r>
            <a:endParaRPr sz="2000">
              <a:solidFill>
                <a:srgbClr val="9900FF"/>
              </a:solidFill>
            </a:endParaRPr>
          </a:p>
        </p:txBody>
      </p:sp>
      <p:sp>
        <p:nvSpPr>
          <p:cNvPr id="1149" name="Google Shape;1149;p121"/>
          <p:cNvSpPr txBox="1"/>
          <p:nvPr/>
        </p:nvSpPr>
        <p:spPr>
          <a:xfrm>
            <a:off x="1796279" y="5885968"/>
            <a:ext cx="14109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MG – Multi-GPU</a:t>
            </a:r>
            <a:endParaRPr/>
          </a:p>
        </p:txBody>
      </p:sp>
      <p:sp>
        <p:nvSpPr>
          <p:cNvPr id="1150" name="Google Shape;1150;p121"/>
          <p:cNvSpPr txBox="1"/>
          <p:nvPr/>
        </p:nvSpPr>
        <p:spPr>
          <a:xfrm>
            <a:off x="0" y="5885968"/>
            <a:ext cx="14367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SG – Single GPU</a:t>
            </a:r>
            <a:endParaRPr/>
          </a:p>
        </p:txBody>
      </p:sp>
      <p:sp>
        <p:nvSpPr>
          <p:cNvPr id="1151" name="Google Shape;1151;p121"/>
          <p:cNvSpPr txBox="1"/>
          <p:nvPr>
            <p:ph idx="1" type="body"/>
          </p:nvPr>
        </p:nvSpPr>
        <p:spPr>
          <a:xfrm>
            <a:off x="5488050" y="2103025"/>
            <a:ext cx="4971300" cy="32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Triangle Counting (TC)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Subgraph Extraction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Spectral Clustering</a:t>
            </a:r>
            <a:endParaRPr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Balanced-Cut</a:t>
            </a:r>
            <a:endParaRPr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Modularity Maximization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Louvain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Graph functions</a:t>
            </a:r>
            <a:endParaRPr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Size, Order, Degree</a:t>
            </a:r>
            <a:endParaRPr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Get two hop neighbors</a:t>
            </a:r>
            <a:endParaRPr/>
          </a:p>
          <a:p>
            <a:pPr indent="-1714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22"/>
          <p:cNvSpPr txBox="1"/>
          <p:nvPr>
            <p:ph type="title"/>
          </p:nvPr>
        </p:nvSpPr>
        <p:spPr>
          <a:xfrm>
            <a:off x="344392" y="34617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Louvain Single Run</a:t>
            </a:r>
            <a:endParaRPr/>
          </a:p>
        </p:txBody>
      </p:sp>
      <p:graphicFrame>
        <p:nvGraphicFramePr>
          <p:cNvPr id="1157" name="Google Shape;1157;p122"/>
          <p:cNvGraphicFramePr/>
          <p:nvPr/>
        </p:nvGraphicFramePr>
        <p:xfrm>
          <a:off x="747248" y="35480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{3F314F2D-593A-4CFE-911E-2F2E0EE2F1A0}</a:tableStyleId>
              </a:tblPr>
              <a:tblGrid>
                <a:gridCol w="1540350"/>
                <a:gridCol w="921725"/>
                <a:gridCol w="888700"/>
              </a:tblGrid>
              <a:tr h="188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Dataset</a:t>
                      </a:r>
                      <a:endParaRPr sz="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Nodes</a:t>
                      </a:r>
                      <a:endParaRPr sz="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Edges</a:t>
                      </a:r>
                      <a:endParaRPr sz="800"/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preferentialAttachment</a:t>
                      </a:r>
                      <a:endParaRPr sz="9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100,000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999,970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caidaRouterLevel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192,244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1,218,132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coAuthorsDBLP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dblp-2010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326,186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1,615,400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citationCiteseer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268,495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2,313,294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540,486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30,491,458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434,102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32,073,440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8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as-Skitter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1,696,415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22,190,596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158" name="Google Shape;1158;p122"/>
          <p:cNvSpPr txBox="1"/>
          <p:nvPr/>
        </p:nvSpPr>
        <p:spPr>
          <a:xfrm>
            <a:off x="187700" y="2473325"/>
            <a:ext cx="3465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Louvain returns:</a:t>
            </a:r>
            <a:endParaRPr b="1"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cudf.DataFrame with two names columns: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louvain["vertex"]: The vertex id.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louvain["partition"]: The assigned partition.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9" name="Google Shape;1159;p122"/>
          <p:cNvSpPr txBox="1"/>
          <p:nvPr/>
        </p:nvSpPr>
        <p:spPr>
          <a:xfrm>
            <a:off x="229375" y="1547825"/>
            <a:ext cx="51780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 = cugraph.Graph()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G.add_edge_list(gdf["src_0"], gdf["dst_0"], gdf["data"])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df, mod = cugraph.nvLouvain(G)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0" name="Google Shape;116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575" y="1218203"/>
            <a:ext cx="5260625" cy="373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2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</a:rPr>
              <a:t>PageRank Performance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67" name="Google Shape;1167;p12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2400">
                <a:solidFill>
                  <a:srgbClr val="76B900"/>
                </a:solidFill>
              </a:rPr>
              <a:t>Performance Using PageRank Pipeline Benchmark**</a:t>
            </a:r>
            <a:endParaRPr/>
          </a:p>
        </p:txBody>
      </p:sp>
      <p:sp>
        <p:nvSpPr>
          <p:cNvPr id="1168" name="Google Shape;1168;p123"/>
          <p:cNvSpPr txBox="1"/>
          <p:nvPr/>
        </p:nvSpPr>
        <p:spPr>
          <a:xfrm>
            <a:off x="6592200" y="5619950"/>
            <a:ext cx="4380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 Benchmarking code. 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Final produce performance might differ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69" name="Google Shape;1169;p123"/>
          <p:cNvSpPr txBox="1"/>
          <p:nvPr/>
        </p:nvSpPr>
        <p:spPr>
          <a:xfrm>
            <a:off x="42350" y="5619950"/>
            <a:ext cx="19392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V100 32G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0" name="Google Shape;1170;p123"/>
          <p:cNvSpPr txBox="1"/>
          <p:nvPr/>
        </p:nvSpPr>
        <p:spPr>
          <a:xfrm>
            <a:off x="480900" y="2089150"/>
            <a:ext cx="45354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/>
              <a:t>Single and Dual GPU on Commodity Workstation (PCIe)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171" name="Google Shape;1171;p123"/>
          <p:cNvGraphicFramePr/>
          <p:nvPr/>
        </p:nvGraphicFramePr>
        <p:xfrm>
          <a:off x="480850" y="282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{B0CBB34D-BA47-49D7-80E4-C2AF8E3EE70D}</a:tableStyleId>
              </a:tblPr>
              <a:tblGrid>
                <a:gridCol w="1057100"/>
                <a:gridCol w="1219800"/>
                <a:gridCol w="966450"/>
                <a:gridCol w="985050"/>
              </a:tblGrid>
              <a:tr h="34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Vertices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Edges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Single GPU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Dual GPU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19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1,048,576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16,777,216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0.019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0.20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9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2,097,152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3,354,432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0.047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0.035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9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4,194,304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134,217,728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0.302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0.162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9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16,777,216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268,435,456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0.771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0.353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9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33,554,432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536,870,912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1.747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0.821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9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67,108,864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1,073,741,824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1.880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72" name="Google Shape;1172;p123"/>
          <p:cNvSpPr txBox="1"/>
          <p:nvPr/>
        </p:nvSpPr>
        <p:spPr>
          <a:xfrm>
            <a:off x="5840025" y="2180525"/>
            <a:ext cx="45354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Single DGX-2 (16 NVLinked GPUs)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173" name="Google Shape;1173;p123"/>
          <p:cNvGraphicFramePr/>
          <p:nvPr/>
        </p:nvGraphicFramePr>
        <p:xfrm>
          <a:off x="5840025" y="289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{B0CBB34D-BA47-49D7-80E4-C2AF8E3EE70D}</a:tableStyleId>
              </a:tblPr>
              <a:tblGrid>
                <a:gridCol w="1057100"/>
                <a:gridCol w="1219800"/>
                <a:gridCol w="966450"/>
              </a:tblGrid>
              <a:tr h="34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Vertices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Edges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/>
                        <a:t>Runtime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19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33,554,432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536,870,912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1.405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9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67,108,864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1,073,741,824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1.389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9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134,217,728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2,122,307,214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1.389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9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268,435,456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4,294,967,296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1.410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9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536,870,912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8,589,934,592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1.468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2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79" name="Google Shape;1179;p12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June 2019 - RAPIDS 0.8</a:t>
            </a:r>
            <a:endParaRPr/>
          </a:p>
        </p:txBody>
      </p:sp>
      <p:graphicFrame>
        <p:nvGraphicFramePr>
          <p:cNvPr id="1180" name="Google Shape;1180;p124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InfoMap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2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86" name="Google Shape;1186;p12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August 2019 - RAPIDS 0.9</a:t>
            </a:r>
            <a:endParaRPr/>
          </a:p>
        </p:txBody>
      </p:sp>
      <p:graphicFrame>
        <p:nvGraphicFramePr>
          <p:cNvPr id="1187" name="Google Shape;1187;p125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InfoMap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2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93" name="Google Shape;1193;p12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January 2020 - RAPIDS 0.12?</a:t>
            </a:r>
            <a:endParaRPr/>
          </a:p>
        </p:txBody>
      </p:sp>
      <p:graphicFrame>
        <p:nvGraphicFramePr>
          <p:cNvPr id="1194" name="Google Shape;1194;p126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{01EB719D-DE27-4DDC-BDF7-5CD85E8691D3}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6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75B9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InfoMap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UPCOMING</a:t>
            </a:r>
            <a:endParaRPr/>
          </a:p>
        </p:txBody>
      </p:sp>
      <p:sp>
        <p:nvSpPr>
          <p:cNvPr id="1200" name="Google Shape;1200;p127"/>
          <p:cNvSpPr txBox="1"/>
          <p:nvPr>
            <p:ph idx="1" type="body"/>
          </p:nvPr>
        </p:nvSpPr>
        <p:spPr>
          <a:xfrm>
            <a:off x="143357" y="2089150"/>
            <a:ext cx="43131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-US"/>
              <a:t>Up Next: </a:t>
            </a:r>
            <a:r>
              <a:rPr b="1" lang="en-US"/>
              <a:t>0.9</a:t>
            </a:r>
            <a:endParaRPr b="1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MG PageRank</a:t>
            </a:r>
            <a:endParaRPr sz="1400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MG COO-to-CSR</a:t>
            </a:r>
            <a:endParaRPr sz="1400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MG Degree Computation</a:t>
            </a:r>
            <a:endParaRPr sz="1400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Strongly Connected Component</a:t>
            </a:r>
            <a:endParaRPr sz="1400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Initial Hornet integration (cuHornet)</a:t>
            </a:r>
            <a:endParaRPr sz="1400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Draft Pregel/BSP versions</a:t>
            </a:r>
            <a:endParaRPr/>
          </a:p>
          <a:p>
            <a:pPr indent="-285750" lvl="2" marL="13747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1200"/>
              <a:t>bicliques</a:t>
            </a:r>
            <a:endParaRPr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Utility functions</a:t>
            </a:r>
            <a:endParaRPr sz="1400"/>
          </a:p>
        </p:txBody>
      </p:sp>
      <p:sp>
        <p:nvSpPr>
          <p:cNvPr id="1201" name="Google Shape;1201;p12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 sz="2000">
                <a:solidFill>
                  <a:srgbClr val="9900FF"/>
                </a:solidFill>
              </a:rPr>
              <a:t>(MG == Multi-GPU, SG == Single-GPU)</a:t>
            </a:r>
            <a:endParaRPr sz="2000">
              <a:solidFill>
                <a:srgbClr val="9900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202" name="Google Shape;1202;p127"/>
          <p:cNvSpPr txBox="1"/>
          <p:nvPr>
            <p:ph idx="1" type="body"/>
          </p:nvPr>
        </p:nvSpPr>
        <p:spPr>
          <a:xfrm>
            <a:off x="3859257" y="2004800"/>
            <a:ext cx="43131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-US"/>
              <a:t>Next Steps: </a:t>
            </a:r>
            <a:r>
              <a:rPr b="1" lang="en-US"/>
              <a:t>0.10 </a:t>
            </a:r>
            <a:endParaRPr b="1"/>
          </a:p>
          <a:p>
            <a:pPr indent="-88900" lvl="1" marL="5715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 Initial Gunrock Integration</a:t>
            </a:r>
            <a:endParaRPr sz="1400"/>
          </a:p>
          <a:p>
            <a:pPr indent="-88900" lvl="2" marL="1089025" rtl="0" algn="l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 Subgraph Matching</a:t>
            </a:r>
            <a:endParaRPr sz="1400"/>
          </a:p>
          <a:p>
            <a:pPr indent="-88900" lvl="1" marL="571500" rtl="0" algn="l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 Initial graphBLAS Integration</a:t>
            </a:r>
            <a:endParaRPr sz="1400"/>
          </a:p>
          <a:p>
            <a:pPr indent="-88900" lvl="1" marL="571500" rtl="0" algn="l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 cuHornet Analytics</a:t>
            </a:r>
            <a:endParaRPr sz="1400"/>
          </a:p>
          <a:p>
            <a:pPr indent="-88900" lvl="2" marL="1089025" rtl="0" algn="l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 Katz Centrality</a:t>
            </a:r>
            <a:endParaRPr/>
          </a:p>
          <a:p>
            <a:pPr indent="-88900" lvl="2" marL="1089025" rtl="0" algn="l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 K-Cores</a:t>
            </a:r>
            <a:endParaRPr/>
          </a:p>
          <a:p>
            <a:pPr indent="-101600" lvl="1" marL="571500" rtl="0" algn="l">
              <a:spcBef>
                <a:spcPts val="6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 Utilities</a:t>
            </a:r>
            <a:endParaRPr/>
          </a:p>
          <a:p>
            <a:pPr indent="-88900" lvl="2" marL="1089025" rtl="0" algn="l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 Symmetrization</a:t>
            </a:r>
            <a:endParaRPr/>
          </a:p>
          <a:p>
            <a:pPr indent="-88900" lvl="2" marL="1089025" rtl="0" algn="l"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/>
              <a:t> Transpose</a:t>
            </a:r>
            <a:endParaRPr/>
          </a:p>
          <a:p>
            <a:pPr indent="-1714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3" name="Google Shape;1203;p127"/>
          <p:cNvSpPr txBox="1"/>
          <p:nvPr>
            <p:ph idx="1" type="body"/>
          </p:nvPr>
        </p:nvSpPr>
        <p:spPr>
          <a:xfrm>
            <a:off x="7116282" y="2004800"/>
            <a:ext cx="43131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-US"/>
              <a:t>The Future: </a:t>
            </a:r>
            <a:r>
              <a:rPr b="1" lang="en-US"/>
              <a:t>0.10 +</a:t>
            </a:r>
            <a:endParaRPr b="1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Graph query language: OpenCypher</a:t>
            </a:r>
            <a:endParaRPr sz="1400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MG BSF</a:t>
            </a:r>
            <a:endParaRPr sz="1400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Expanded community detection</a:t>
            </a:r>
            <a:endParaRPr sz="1400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Dynamic Graph support</a:t>
            </a:r>
            <a:endParaRPr sz="1400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Betweenness Centrality</a:t>
            </a:r>
            <a:endParaRPr sz="1400"/>
          </a:p>
          <a:p>
            <a:pPr indent="-285750" lvl="1" marL="85725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More Multi-GPU analytics</a:t>
            </a:r>
            <a:endParaRPr sz="1400"/>
          </a:p>
          <a:p>
            <a:pPr indent="0" lvl="0" marL="1143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from Apache Arrow</a:t>
            </a:r>
            <a:endParaRPr/>
          </a:p>
        </p:txBody>
      </p:sp>
      <p:pic>
        <p:nvPicPr>
          <p:cNvPr id="421" name="Google Shape;421;p74"/>
          <p:cNvPicPr preferRelativeResize="0"/>
          <p:nvPr/>
        </p:nvPicPr>
        <p:blipFill rotWithShape="1">
          <a:blip r:embed="rId3">
            <a:alphaModFix/>
          </a:blip>
          <a:srcRect b="29453" l="0" r="0" t="0"/>
          <a:stretch/>
        </p:blipFill>
        <p:spPr>
          <a:xfrm>
            <a:off x="457200" y="1406176"/>
            <a:ext cx="10058402" cy="280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cheArrow (@ApacheArrow) | Twitter" id="422" name="Google Shape;42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5418" y="721195"/>
            <a:ext cx="607162" cy="6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4"/>
          <p:cNvSpPr txBox="1"/>
          <p:nvPr/>
        </p:nvSpPr>
        <p:spPr>
          <a:xfrm>
            <a:off x="498351" y="5466625"/>
            <a:ext cx="5719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From Apache Arrow Home Page - https://arrow.apache.org/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4" name="Google Shape;424;p74"/>
          <p:cNvSpPr txBox="1"/>
          <p:nvPr/>
        </p:nvSpPr>
        <p:spPr>
          <a:xfrm>
            <a:off x="457200" y="4293550"/>
            <a:ext cx="56367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Each system has its own internal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70-80% computation wasted on serialization and deserialization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functionality implemented in multiple projects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5" name="Google Shape;425;p74"/>
          <p:cNvSpPr txBox="1"/>
          <p:nvPr/>
        </p:nvSpPr>
        <p:spPr>
          <a:xfrm>
            <a:off x="5666200" y="4451875"/>
            <a:ext cx="53067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All systems utilize the same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overhead for cross-system communication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Projects can share functionality (eg, Parquet-to-Arrow reader)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28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2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Ecosystem Partners</a:t>
            </a:r>
            <a:endParaRPr b="1" i="0" sz="36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14" name="Google Shape;121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550" y="1328426"/>
            <a:ext cx="6473712" cy="453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3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on top of RAPIDS</a:t>
            </a:r>
            <a:endParaRPr/>
          </a:p>
        </p:txBody>
      </p:sp>
      <p:sp>
        <p:nvSpPr>
          <p:cNvPr id="1221" name="Google Shape;1221;p13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A bigger, better, stronger ecosystem for all</a:t>
            </a:r>
            <a:endParaRPr/>
          </a:p>
        </p:txBody>
      </p:sp>
      <p:pic>
        <p:nvPicPr>
          <p:cNvPr id="1222" name="Google Shape;122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25" y="1785125"/>
            <a:ext cx="2792350" cy="2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9" y="2282339"/>
            <a:ext cx="2792351" cy="12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30"/>
          <p:cNvSpPr txBox="1"/>
          <p:nvPr/>
        </p:nvSpPr>
        <p:spPr>
          <a:xfrm>
            <a:off x="7682100" y="2465350"/>
            <a:ext cx="2229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rebuchet MS"/>
                <a:ea typeface="Trebuchet MS"/>
                <a:cs typeface="Trebuchet MS"/>
                <a:sym typeface="Trebuchet MS"/>
              </a:rPr>
              <a:t>Streamz</a:t>
            </a:r>
            <a:endParaRPr b="1"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25" name="Google Shape;1225;p130"/>
          <p:cNvSpPr txBox="1"/>
          <p:nvPr>
            <p:ph idx="1" type="body"/>
          </p:nvPr>
        </p:nvSpPr>
        <p:spPr>
          <a:xfrm>
            <a:off x="498350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High-Performance Serverless event and data processing that utilizes RAPIDS for GPU Acceleration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26" name="Google Shape;1226;p130"/>
          <p:cNvSpPr txBox="1"/>
          <p:nvPr>
            <p:ph idx="1" type="body"/>
          </p:nvPr>
        </p:nvSpPr>
        <p:spPr>
          <a:xfrm>
            <a:off x="7682100" y="4420100"/>
            <a:ext cx="22293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Distributed s</a:t>
            </a:r>
            <a:r>
              <a:rPr b="1" lang="en-US">
                <a:solidFill>
                  <a:srgbClr val="000000"/>
                </a:solidFill>
              </a:rPr>
              <a:t>tream processing using RAPIDS and Dask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27" name="Google Shape;1227;p130"/>
          <p:cNvSpPr txBox="1"/>
          <p:nvPr>
            <p:ph idx="1" type="body"/>
          </p:nvPr>
        </p:nvSpPr>
        <p:spPr>
          <a:xfrm>
            <a:off x="4090225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GPU accelerated SQL engine built on top of RAPIDS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31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RAPIDS Everywhere</a:t>
            </a:r>
            <a:endParaRPr/>
          </a:p>
        </p:txBody>
      </p:sp>
      <p:sp>
        <p:nvSpPr>
          <p:cNvPr id="1233" name="Google Shape;1233;p131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Focused on robust functionality, deployment, and user experience</a:t>
            </a:r>
            <a:endParaRPr/>
          </a:p>
        </p:txBody>
      </p:sp>
      <p:pic>
        <p:nvPicPr>
          <p:cNvPr id="1234" name="Google Shape;123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45" y="1956141"/>
            <a:ext cx="3874576" cy="98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1279" y="1697062"/>
            <a:ext cx="2713399" cy="7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0674" y="1463635"/>
            <a:ext cx="1894667" cy="1894667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31"/>
          <p:cNvSpPr txBox="1"/>
          <p:nvPr/>
        </p:nvSpPr>
        <p:spPr>
          <a:xfrm>
            <a:off x="2523182" y="5067530"/>
            <a:ext cx="605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with major cloud providers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Both containers and cloud specific machine instances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Enterprise and HPC Orchestration Layers</a:t>
            </a:r>
            <a:endParaRPr/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38" name="Google Shape;1238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8846" y="3779818"/>
            <a:ext cx="2375116" cy="118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0925" y="2737024"/>
            <a:ext cx="1077225" cy="10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1959" y="2814652"/>
            <a:ext cx="873024" cy="8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31"/>
          <p:cNvSpPr txBox="1"/>
          <p:nvPr/>
        </p:nvSpPr>
        <p:spPr>
          <a:xfrm>
            <a:off x="783763" y="3687688"/>
            <a:ext cx="21894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4486F7"/>
                </a:solidFill>
                <a:latin typeface="Trebuchet MS"/>
                <a:ea typeface="Trebuchet MS"/>
                <a:cs typeface="Trebuchet MS"/>
                <a:sym typeface="Trebuchet MS"/>
              </a:rPr>
              <a:t>Cloud Dataproc</a:t>
            </a:r>
            <a:endParaRPr b="1" sz="2100">
              <a:solidFill>
                <a:srgbClr val="4486F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2" name="Google Shape;1242;p131"/>
          <p:cNvSpPr txBox="1"/>
          <p:nvPr/>
        </p:nvSpPr>
        <p:spPr>
          <a:xfrm>
            <a:off x="7595838" y="3814238"/>
            <a:ext cx="32274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82D1"/>
                </a:solidFill>
                <a:latin typeface="Trebuchet MS"/>
                <a:ea typeface="Trebuchet MS"/>
                <a:cs typeface="Trebuchet MS"/>
                <a:sym typeface="Trebuchet MS"/>
              </a:rPr>
              <a:t>Azure Machine Learning</a:t>
            </a:r>
            <a:endParaRPr b="1" sz="2100">
              <a:solidFill>
                <a:srgbClr val="0082D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43" name="Google Shape;1243;p131"/>
          <p:cNvPicPr preferRelativeResize="0"/>
          <p:nvPr/>
        </p:nvPicPr>
        <p:blipFill rotWithShape="1">
          <a:blip r:embed="rId9">
            <a:alphaModFix/>
          </a:blip>
          <a:srcRect b="39788" l="12507" r="12910" t="35866"/>
          <a:stretch/>
        </p:blipFill>
        <p:spPr>
          <a:xfrm>
            <a:off x="8152425" y="4479888"/>
            <a:ext cx="2772852" cy="7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0150" y="4419674"/>
            <a:ext cx="2295117" cy="7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32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33"/>
          <p:cNvSpPr txBox="1"/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256" name="Google Shape;1256;p133"/>
          <p:cNvSpPr txBox="1"/>
          <p:nvPr>
            <p:ph idx="2" type="body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New, improved, and easier to use</a:t>
            </a:r>
            <a:endParaRPr/>
          </a:p>
        </p:txBody>
      </p:sp>
      <p:pic>
        <p:nvPicPr>
          <p:cNvPr id="1257" name="Google Shape;1257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935" y="1021080"/>
            <a:ext cx="672493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33"/>
          <p:cNvSpPr txBox="1"/>
          <p:nvPr/>
        </p:nvSpPr>
        <p:spPr>
          <a:xfrm>
            <a:off x="451231" y="5343334"/>
            <a:ext cx="3260829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786" y="1034583"/>
            <a:ext cx="6724930" cy="515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34"/>
          <p:cNvSpPr txBox="1"/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265" name="Google Shape;1265;p134"/>
          <p:cNvSpPr txBox="1"/>
          <p:nvPr>
            <p:ph idx="2" type="body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Easier than ever to get started with cuDF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1" name="Google Shape;1271;p135"/>
          <p:cNvCxnSpPr/>
          <p:nvPr/>
        </p:nvCxnSpPr>
        <p:spPr>
          <a:xfrm>
            <a:off x="5486400" y="1838423"/>
            <a:ext cx="0" cy="36768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2" name="Google Shape;1272;p135"/>
          <p:cNvSpPr/>
          <p:nvPr/>
        </p:nvSpPr>
        <p:spPr>
          <a:xfrm>
            <a:off x="5490485" y="3812415"/>
            <a:ext cx="548231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https://ngc.nvidia.com/registry/nvidia-rapidsai-rapidsai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4309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https://hub.docker.com/r/rapidsai/rapidsai/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73" name="Google Shape;1273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1303" y="1838423"/>
            <a:ext cx="1553498" cy="15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09703" y="1580917"/>
            <a:ext cx="1811004" cy="181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3626" y="19882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1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347" y="1988200"/>
            <a:ext cx="1271257" cy="125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35"/>
          <p:cNvSpPr/>
          <p:nvPr/>
        </p:nvSpPr>
        <p:spPr>
          <a:xfrm>
            <a:off x="6128" y="3812414"/>
            <a:ext cx="55519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https://github.com/rapidsai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4309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https://anaconda.org/rapidsai/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8" name="Google Shape;1278;p13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1279" name="Google Shape;1279;p135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How do I get the software?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Trebuchet MS"/>
              <a:buNone/>
            </a:pPr>
            <a:br>
              <a:rPr b="1" lang="en-US" u="sng">
                <a:solidFill>
                  <a:schemeClr val="hlink"/>
                </a:solidFill>
                <a:hlinkClick r:id="rId11"/>
              </a:rPr>
            </a:b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3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Movement</a:t>
            </a:r>
            <a:endParaRPr/>
          </a:p>
        </p:txBody>
      </p:sp>
      <p:sp>
        <p:nvSpPr>
          <p:cNvPr id="1285" name="Google Shape;1285;p13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Everyone can help!</a:t>
            </a:r>
            <a:endParaRPr/>
          </a:p>
        </p:txBody>
      </p:sp>
      <p:sp>
        <p:nvSpPr>
          <p:cNvPr id="1286" name="Google Shape;1286;p136"/>
          <p:cNvSpPr txBox="1"/>
          <p:nvPr/>
        </p:nvSpPr>
        <p:spPr>
          <a:xfrm>
            <a:off x="0" y="5547184"/>
            <a:ext cx="10972800" cy="34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Integrations, feedback, documentation support, pull requests, new issues, or code donations welcomed!</a:t>
            </a:r>
            <a:endParaRPr/>
          </a:p>
        </p:txBody>
      </p:sp>
      <p:pic>
        <p:nvPicPr>
          <p:cNvPr id="1287" name="Google Shape;1287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33" y="1699040"/>
            <a:ext cx="2005495" cy="200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36"/>
          <p:cNvSpPr txBox="1"/>
          <p:nvPr/>
        </p:nvSpPr>
        <p:spPr>
          <a:xfrm>
            <a:off x="-326570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ARROW</a:t>
            </a:r>
            <a:endParaRPr/>
          </a:p>
        </p:txBody>
      </p:sp>
      <p:sp>
        <p:nvSpPr>
          <p:cNvPr id="1289" name="Google Shape;1289;p136"/>
          <p:cNvSpPr txBox="1"/>
          <p:nvPr/>
        </p:nvSpPr>
        <p:spPr>
          <a:xfrm>
            <a:off x="7824296" y="3820891"/>
            <a:ext cx="3260035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Open Analytics Initiative</a:t>
            </a:r>
            <a:endParaRPr/>
          </a:p>
        </p:txBody>
      </p:sp>
      <p:sp>
        <p:nvSpPr>
          <p:cNvPr id="1290" name="Google Shape;1290;p136"/>
          <p:cNvSpPr/>
          <p:nvPr/>
        </p:nvSpPr>
        <p:spPr>
          <a:xfrm>
            <a:off x="-58530" y="449937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https://arrow.apache.org/</a:t>
            </a:r>
            <a:endParaRPr/>
          </a:p>
        </p:txBody>
      </p:sp>
      <p:sp>
        <p:nvSpPr>
          <p:cNvPr id="1291" name="Google Shape;1291;p136"/>
          <p:cNvSpPr/>
          <p:nvPr/>
        </p:nvSpPr>
        <p:spPr>
          <a:xfrm>
            <a:off x="348631" y="4922500"/>
            <a:ext cx="19094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@ApacheArrow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136"/>
          <p:cNvSpPr/>
          <p:nvPr/>
        </p:nvSpPr>
        <p:spPr>
          <a:xfrm>
            <a:off x="7893631" y="4499371"/>
            <a:ext cx="3121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http://gpuopenanalytics.com/</a:t>
            </a:r>
            <a:endParaRPr/>
          </a:p>
        </p:txBody>
      </p:sp>
      <p:sp>
        <p:nvSpPr>
          <p:cNvPr id="1293" name="Google Shape;1293;p136"/>
          <p:cNvSpPr/>
          <p:nvPr/>
        </p:nvSpPr>
        <p:spPr>
          <a:xfrm>
            <a:off x="8794519" y="4922500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@GPUOAI</a:t>
            </a:r>
            <a:endParaRPr/>
          </a:p>
        </p:txBody>
      </p:sp>
      <p:pic>
        <p:nvPicPr>
          <p:cNvPr id="1294" name="Google Shape;1294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7289" y="1910482"/>
            <a:ext cx="1794053" cy="17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8787" y="1971033"/>
            <a:ext cx="1683149" cy="16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36"/>
          <p:cNvSpPr txBox="1"/>
          <p:nvPr/>
        </p:nvSpPr>
        <p:spPr>
          <a:xfrm>
            <a:off x="2480413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RAPIDS</a:t>
            </a:r>
            <a:endParaRPr/>
          </a:p>
        </p:txBody>
      </p:sp>
      <p:sp>
        <p:nvSpPr>
          <p:cNvPr id="1297" name="Google Shape;1297;p136"/>
          <p:cNvSpPr/>
          <p:nvPr/>
        </p:nvSpPr>
        <p:spPr>
          <a:xfrm>
            <a:off x="3235762" y="4499371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https://rapids.ai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36"/>
          <p:cNvSpPr/>
          <p:nvPr/>
        </p:nvSpPr>
        <p:spPr>
          <a:xfrm>
            <a:off x="3354384" y="4922500"/>
            <a:ext cx="15119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@RAPIDSAI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36"/>
          <p:cNvSpPr txBox="1"/>
          <p:nvPr/>
        </p:nvSpPr>
        <p:spPr>
          <a:xfrm>
            <a:off x="4921562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300" name="Google Shape;1300;p136"/>
          <p:cNvSpPr/>
          <p:nvPr/>
        </p:nvSpPr>
        <p:spPr>
          <a:xfrm>
            <a:off x="5571807" y="449463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https://dask.org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36"/>
          <p:cNvSpPr/>
          <p:nvPr/>
        </p:nvSpPr>
        <p:spPr>
          <a:xfrm>
            <a:off x="5808427" y="4922500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@Dask_dev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2" name="Google Shape;1302;p1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4457" y="1910482"/>
            <a:ext cx="1754243" cy="181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37"/>
          <p:cNvSpPr txBox="1"/>
          <p:nvPr/>
        </p:nvSpPr>
        <p:spPr>
          <a:xfrm>
            <a:off x="481661" y="1109758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/>
          </a:p>
        </p:txBody>
      </p:sp>
      <p:sp>
        <p:nvSpPr>
          <p:cNvPr id="1309" name="Google Shape;1309;p137"/>
          <p:cNvSpPr txBox="1"/>
          <p:nvPr/>
        </p:nvSpPr>
        <p:spPr>
          <a:xfrm>
            <a:off x="481661" y="2250141"/>
            <a:ext cx="95262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 Patterson			@datametrician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joshuap@nvidia.com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10" name="Google Shape;1310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6510" y="2822162"/>
            <a:ext cx="905353" cy="73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432" name="Google Shape;432;p7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433" name="Google Shape;433;p75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434" name="Google Shape;434;p75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35" name="Google Shape;435;p75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36" name="Google Shape;436;p75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37" name="Google Shape;437;p75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38" name="Google Shape;438;p75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39" name="Google Shape;439;p75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40" name="Google Shape;440;p75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41" name="Google Shape;441;p75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42" name="Google Shape;442;p75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43" name="Google Shape;443;p75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44" name="Google Shape;444;p75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45" name="Google Shape;445;p75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46" name="Google Shape;446;p75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47" name="Google Shape;447;p75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448" name="Google Shape;448;p75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49" name="Google Shape;449;p75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450" name="Google Shape;450;p75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451" name="Google Shape;451;p75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52" name="Google Shape;452;p75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453" name="Google Shape;453;p75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454" name="Google Shape;454;p75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sp>
        <p:nvSpPr>
          <p:cNvPr id="455" name="Google Shape;455;p75"/>
          <p:cNvSpPr/>
          <p:nvPr/>
        </p:nvSpPr>
        <p:spPr>
          <a:xfrm>
            <a:off x="490975" y="5186650"/>
            <a:ext cx="535800" cy="7119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Arrow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1000"/>
          </a:p>
        </p:txBody>
      </p:sp>
      <p:sp>
        <p:nvSpPr>
          <p:cNvPr id="456" name="Google Shape;456;p75"/>
          <p:cNvSpPr/>
          <p:nvPr/>
        </p:nvSpPr>
        <p:spPr>
          <a:xfrm>
            <a:off x="1437468" y="5186649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57" name="Google Shape;457;p75"/>
          <p:cNvSpPr/>
          <p:nvPr/>
        </p:nvSpPr>
        <p:spPr>
          <a:xfrm>
            <a:off x="1848172" y="5186648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 sz="1200"/>
          </a:p>
        </p:txBody>
      </p:sp>
      <p:cxnSp>
        <p:nvCxnSpPr>
          <p:cNvPr id="458" name="Google Shape;458;p75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fmla="val -1332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9" name="Google Shape;459;p75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fmla="val -1660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0" name="Google Shape;460;p75"/>
          <p:cNvCxnSpPr/>
          <p:nvPr/>
        </p:nvCxnSpPr>
        <p:spPr>
          <a:xfrm flipH="1">
            <a:off x="2633702" y="4602098"/>
            <a:ext cx="3767100" cy="1078500"/>
          </a:xfrm>
          <a:prstGeom prst="bentConnector3">
            <a:avLst>
              <a:gd fmla="val -605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1" name="Google Shape;461;p75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2" name="Google Shape;462;p75"/>
          <p:cNvSpPr txBox="1"/>
          <p:nvPr/>
        </p:nvSpPr>
        <p:spPr>
          <a:xfrm>
            <a:off x="6400801" y="4919897"/>
            <a:ext cx="20925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lang="en-US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50-1</a:t>
            </a: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3" name="Google Shape;463;p75"/>
          <p:cNvSpPr txBox="1"/>
          <p:nvPr/>
        </p:nvSpPr>
        <p:spPr>
          <a:xfrm>
            <a:off x="490976" y="485083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RAPIDS</a:t>
            </a:r>
            <a:endParaRPr/>
          </a:p>
        </p:txBody>
      </p:sp>
      <p:sp>
        <p:nvSpPr>
          <p:cNvPr id="464" name="Google Shape;464;p75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75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466" name="Google Shape;466;p75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  <p:sp>
        <p:nvSpPr>
          <p:cNvPr id="467" name="Google Shape;467;p75"/>
          <p:cNvSpPr/>
          <p:nvPr/>
        </p:nvSpPr>
        <p:spPr>
          <a:xfrm>
            <a:off x="316498" y="1600788"/>
            <a:ext cx="10656300" cy="3313500"/>
          </a:xfrm>
          <a:prstGeom prst="rect">
            <a:avLst/>
          </a:prstGeom>
          <a:solidFill>
            <a:srgbClr val="FFFFFF">
              <a:alpha val="4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75"/>
          <p:cNvSpPr/>
          <p:nvPr/>
        </p:nvSpPr>
        <p:spPr>
          <a:xfrm>
            <a:off x="1026764" y="5186649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pic>
        <p:nvPicPr>
          <p:cNvPr id="474" name="Google Shape;47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96" y="1697146"/>
            <a:ext cx="3402600" cy="2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6169" y="1692697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76"/>
          <p:cNvSpPr txBox="1"/>
          <p:nvPr/>
        </p:nvSpPr>
        <p:spPr>
          <a:xfrm>
            <a:off x="1204131" y="13851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477" name="Google Shape;477;p76"/>
          <p:cNvSpPr txBox="1"/>
          <p:nvPr/>
        </p:nvSpPr>
        <p:spPr>
          <a:xfrm>
            <a:off x="4758099" y="15513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cuML - XGBoost</a:t>
            </a:r>
            <a:endParaRPr b="1"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76"/>
          <p:cNvSpPr txBox="1"/>
          <p:nvPr/>
        </p:nvSpPr>
        <p:spPr>
          <a:xfrm>
            <a:off x="2671743" y="42680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479" name="Google Shape;479;p76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480" name="Google Shape;480;p76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481" name="Google Shape;481;p76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482" name="Google Shape;482;p76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3" name="Google Shape;483;p76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484" name="Google Shape;484;p76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485" name="Google Shape;485;p76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6" name="Google Shape;486;p76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487" name="Google Shape;487;p76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488" name="Google Shape;488;p76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489" name="Google Shape;489;p76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cap="flat" cmpd="sng" w="9525">
            <a:solidFill>
              <a:srgbClr val="868686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490" name="Google Shape;490;p76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491" name="Google Shape;491;p76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492" name="Google Shape;492;p76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493" name="Google Shape;493;p76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494" name="Google Shape;494;p76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495" name="Google Shape;495;p76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496" name="Google Shape;496;p76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497" name="Google Shape;497;p76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498" name="Google Shape;498;p76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499" name="Google Shape;499;p76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pic>
        <p:nvPicPr>
          <p:cNvPr id="500" name="Google Shape;500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943" y="1697146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6"/>
          <p:cNvSpPr txBox="1"/>
          <p:nvPr/>
        </p:nvSpPr>
        <p:spPr>
          <a:xfrm>
            <a:off x="10149081" y="1880663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8762</a:t>
            </a:r>
            <a:endParaRPr/>
          </a:p>
        </p:txBody>
      </p:sp>
      <p:sp>
        <p:nvSpPr>
          <p:cNvPr id="502" name="Google Shape;502;p76"/>
          <p:cNvSpPr txBox="1"/>
          <p:nvPr/>
        </p:nvSpPr>
        <p:spPr>
          <a:xfrm>
            <a:off x="9611138" y="222078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6148</a:t>
            </a:r>
            <a:endParaRPr/>
          </a:p>
        </p:txBody>
      </p:sp>
      <p:sp>
        <p:nvSpPr>
          <p:cNvPr id="503" name="Google Shape;503;p76"/>
          <p:cNvSpPr txBox="1"/>
          <p:nvPr/>
        </p:nvSpPr>
        <p:spPr>
          <a:xfrm>
            <a:off x="9157168" y="2566159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3925</a:t>
            </a:r>
            <a:endParaRPr/>
          </a:p>
        </p:txBody>
      </p:sp>
      <p:sp>
        <p:nvSpPr>
          <p:cNvPr id="504" name="Google Shape;504;p76"/>
          <p:cNvSpPr txBox="1"/>
          <p:nvPr/>
        </p:nvSpPr>
        <p:spPr>
          <a:xfrm>
            <a:off x="9025657" y="291425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3221</a:t>
            </a:r>
            <a:endParaRPr/>
          </a:p>
        </p:txBody>
      </p:sp>
      <p:sp>
        <p:nvSpPr>
          <p:cNvPr id="505" name="Google Shape;505;p76"/>
          <p:cNvSpPr txBox="1"/>
          <p:nvPr/>
        </p:nvSpPr>
        <p:spPr>
          <a:xfrm>
            <a:off x="8418535" y="3263897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</a:t>
            </a:r>
            <a:endParaRPr/>
          </a:p>
        </p:txBody>
      </p:sp>
      <p:sp>
        <p:nvSpPr>
          <p:cNvPr id="506" name="Google Shape;506;p76"/>
          <p:cNvSpPr txBox="1"/>
          <p:nvPr/>
        </p:nvSpPr>
        <p:spPr>
          <a:xfrm>
            <a:off x="8394311" y="3585639"/>
            <a:ext cx="386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213</a:t>
            </a:r>
            <a:endParaRPr/>
          </a:p>
        </p:txBody>
      </p:sp>
      <p:sp>
        <p:nvSpPr>
          <p:cNvPr id="507" name="Google Shape;507;p76"/>
          <p:cNvSpPr txBox="1"/>
          <p:nvPr/>
        </p:nvSpPr>
        <p:spPr>
          <a:xfrm>
            <a:off x="8313590" y="15513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7"/>
          <p:cNvSpPr txBox="1"/>
          <p:nvPr>
            <p:ph type="title"/>
          </p:nvPr>
        </p:nvSpPr>
        <p:spPr>
          <a:xfrm>
            <a:off x="499948" y="522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Speed, UX, and Iteration</a:t>
            </a:r>
            <a:endParaRPr/>
          </a:p>
        </p:txBody>
      </p:sp>
      <p:sp>
        <p:nvSpPr>
          <p:cNvPr id="514" name="Google Shape;514;p77"/>
          <p:cNvSpPr txBox="1"/>
          <p:nvPr/>
        </p:nvSpPr>
        <p:spPr>
          <a:xfrm>
            <a:off x="499950" y="1113427"/>
            <a:ext cx="9976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 Way to Win at Data Science</a:t>
            </a:r>
            <a:endParaRPr sz="2000"/>
          </a:p>
        </p:txBody>
      </p:sp>
      <p:pic>
        <p:nvPicPr>
          <p:cNvPr id="515" name="Google Shape;51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00" y="1708799"/>
            <a:ext cx="2604162" cy="3599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6" name="Google Shape;51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637" y="1708800"/>
            <a:ext cx="3338775" cy="376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7" name="Google Shape;51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6052" y="5244535"/>
            <a:ext cx="1360525" cy="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2186" y="1708796"/>
            <a:ext cx="3377040" cy="33322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